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1111" r:id="rId2"/>
    <p:sldId id="1124" r:id="rId3"/>
    <p:sldId id="1112" r:id="rId4"/>
    <p:sldId id="1125" r:id="rId5"/>
    <p:sldId id="1126" r:id="rId6"/>
    <p:sldId id="1127" r:id="rId7"/>
    <p:sldId id="1114" r:id="rId8"/>
    <p:sldId id="1123" r:id="rId9"/>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73" d="100"/>
          <a:sy n="73" d="100"/>
        </p:scale>
        <p:origin x="-127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8596396-85F1-4A93-A8C6-776BFD9C8137}" type="datetimeFigureOut">
              <a:rPr lang="ru-RU" smtClean="0"/>
              <a:pPr/>
              <a:t>23.03.2023</a:t>
            </a:fld>
            <a:endParaRPr lang="ru-RU"/>
          </a:p>
        </p:txBody>
      </p:sp>
      <p:sp>
        <p:nvSpPr>
          <p:cNvPr id="4" name="Образ слайда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B751A31-B19F-439B-BACF-99B25E68D7A2}" type="slidenum">
              <a:rPr lang="ru-RU" smtClean="0"/>
              <a:pPr/>
              <a:t>‹#›</a:t>
            </a:fld>
            <a:endParaRPr lang="ru-RU"/>
          </a:p>
        </p:txBody>
      </p:sp>
    </p:spTree>
    <p:extLst>
      <p:ext uri="{BB962C8B-B14F-4D97-AF65-F5344CB8AC3E}">
        <p14:creationId xmlns="" xmlns:p14="http://schemas.microsoft.com/office/powerpoint/2010/main" val="3886915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p:spPr>
      </p:sp>
      <p:sp>
        <p:nvSpPr>
          <p:cNvPr id="204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204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F280CB-4AF1-45CD-AF59-167CAF1C511C}" type="slidenum">
              <a:rPr lang="ru-RU" altLang="ru-RU" smtClean="0"/>
              <a:pPr/>
              <a:t>3</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DAE24202-9F0D-4CA7-BF24-921942AAB4B3}" type="datetimeFigureOut">
              <a:rPr lang="ru-RU" smtClean="0"/>
              <a:pPr/>
              <a:t>23.03.2023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62CFD8-5FE1-448B-B212-34027E664866}" type="slidenum">
              <a:rPr lang="ru-RU" smtClean="0"/>
              <a:pPr/>
              <a:t>‹#›</a:t>
            </a:fld>
            <a:endParaRPr lang="ru-RU"/>
          </a:p>
        </p:txBody>
      </p:sp>
    </p:spTree>
    <p:extLst>
      <p:ext uri="{BB962C8B-B14F-4D97-AF65-F5344CB8AC3E}">
        <p14:creationId xmlns="" xmlns:p14="http://schemas.microsoft.com/office/powerpoint/2010/main" val="4104338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AE24202-9F0D-4CA7-BF24-921942AAB4B3}" type="datetimeFigureOut">
              <a:rPr lang="ru-RU" smtClean="0"/>
              <a:pPr/>
              <a:t>23.03.2023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62CFD8-5FE1-448B-B212-34027E664866}" type="slidenum">
              <a:rPr lang="ru-RU" smtClean="0"/>
              <a:pPr/>
              <a:t>‹#›</a:t>
            </a:fld>
            <a:endParaRPr lang="ru-RU"/>
          </a:p>
        </p:txBody>
      </p:sp>
    </p:spTree>
    <p:extLst>
      <p:ext uri="{BB962C8B-B14F-4D97-AF65-F5344CB8AC3E}">
        <p14:creationId xmlns="" xmlns:p14="http://schemas.microsoft.com/office/powerpoint/2010/main" val="180945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AE24202-9F0D-4CA7-BF24-921942AAB4B3}" type="datetimeFigureOut">
              <a:rPr lang="ru-RU" smtClean="0"/>
              <a:pPr/>
              <a:t>23.03.2023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62CFD8-5FE1-448B-B212-34027E664866}" type="slidenum">
              <a:rPr lang="ru-RU" smtClean="0"/>
              <a:pPr/>
              <a:t>‹#›</a:t>
            </a:fld>
            <a:endParaRPr lang="ru-RU"/>
          </a:p>
        </p:txBody>
      </p:sp>
    </p:spTree>
    <p:extLst>
      <p:ext uri="{BB962C8B-B14F-4D97-AF65-F5344CB8AC3E}">
        <p14:creationId xmlns="" xmlns:p14="http://schemas.microsoft.com/office/powerpoint/2010/main" val="1494358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AE24202-9F0D-4CA7-BF24-921942AAB4B3}" type="datetimeFigureOut">
              <a:rPr lang="ru-RU" smtClean="0"/>
              <a:pPr/>
              <a:t>23.03.2023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62CFD8-5FE1-448B-B212-34027E664866}" type="slidenum">
              <a:rPr lang="ru-RU" smtClean="0"/>
              <a:pPr/>
              <a:t>‹#›</a:t>
            </a:fld>
            <a:endParaRPr lang="ru-RU"/>
          </a:p>
        </p:txBody>
      </p:sp>
    </p:spTree>
    <p:extLst>
      <p:ext uri="{BB962C8B-B14F-4D97-AF65-F5344CB8AC3E}">
        <p14:creationId xmlns="" xmlns:p14="http://schemas.microsoft.com/office/powerpoint/2010/main" val="351533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AE24202-9F0D-4CA7-BF24-921942AAB4B3}" type="datetimeFigureOut">
              <a:rPr lang="ru-RU" smtClean="0"/>
              <a:pPr/>
              <a:t>23.03.2023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62CFD8-5FE1-448B-B212-34027E664866}" type="slidenum">
              <a:rPr lang="ru-RU" smtClean="0"/>
              <a:pPr/>
              <a:t>‹#›</a:t>
            </a:fld>
            <a:endParaRPr lang="ru-RU"/>
          </a:p>
        </p:txBody>
      </p:sp>
    </p:spTree>
    <p:extLst>
      <p:ext uri="{BB962C8B-B14F-4D97-AF65-F5344CB8AC3E}">
        <p14:creationId xmlns="" xmlns:p14="http://schemas.microsoft.com/office/powerpoint/2010/main" val="102839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AE24202-9F0D-4CA7-BF24-921942AAB4B3}" type="datetimeFigureOut">
              <a:rPr lang="ru-RU" smtClean="0"/>
              <a:pPr/>
              <a:t>23.03.2023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62CFD8-5FE1-448B-B212-34027E664866}" type="slidenum">
              <a:rPr lang="ru-RU" smtClean="0"/>
              <a:pPr/>
              <a:t>‹#›</a:t>
            </a:fld>
            <a:endParaRPr lang="ru-RU"/>
          </a:p>
        </p:txBody>
      </p:sp>
    </p:spTree>
    <p:extLst>
      <p:ext uri="{BB962C8B-B14F-4D97-AF65-F5344CB8AC3E}">
        <p14:creationId xmlns="" xmlns:p14="http://schemas.microsoft.com/office/powerpoint/2010/main" val="3458643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AE24202-9F0D-4CA7-BF24-921942AAB4B3}" type="datetimeFigureOut">
              <a:rPr lang="ru-RU" smtClean="0"/>
              <a:pPr/>
              <a:t>23.03.2023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B62CFD8-5FE1-448B-B212-34027E664866}" type="slidenum">
              <a:rPr lang="ru-RU" smtClean="0"/>
              <a:pPr/>
              <a:t>‹#›</a:t>
            </a:fld>
            <a:endParaRPr lang="ru-RU"/>
          </a:p>
        </p:txBody>
      </p:sp>
    </p:spTree>
    <p:extLst>
      <p:ext uri="{BB962C8B-B14F-4D97-AF65-F5344CB8AC3E}">
        <p14:creationId xmlns="" xmlns:p14="http://schemas.microsoft.com/office/powerpoint/2010/main" val="163432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AE24202-9F0D-4CA7-BF24-921942AAB4B3}" type="datetimeFigureOut">
              <a:rPr lang="ru-RU" smtClean="0"/>
              <a:pPr/>
              <a:t>23.03.2023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B62CFD8-5FE1-448B-B212-34027E664866}" type="slidenum">
              <a:rPr lang="ru-RU" smtClean="0"/>
              <a:pPr/>
              <a:t>‹#›</a:t>
            </a:fld>
            <a:endParaRPr lang="ru-RU"/>
          </a:p>
        </p:txBody>
      </p:sp>
    </p:spTree>
    <p:extLst>
      <p:ext uri="{BB962C8B-B14F-4D97-AF65-F5344CB8AC3E}">
        <p14:creationId xmlns="" xmlns:p14="http://schemas.microsoft.com/office/powerpoint/2010/main" val="220806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AE24202-9F0D-4CA7-BF24-921942AAB4B3}" type="datetimeFigureOut">
              <a:rPr lang="ru-RU" smtClean="0"/>
              <a:pPr/>
              <a:t>23.03.2023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B62CFD8-5FE1-448B-B212-34027E664866}" type="slidenum">
              <a:rPr lang="ru-RU" smtClean="0"/>
              <a:pPr/>
              <a:t>‹#›</a:t>
            </a:fld>
            <a:endParaRPr lang="ru-RU"/>
          </a:p>
        </p:txBody>
      </p:sp>
    </p:spTree>
    <p:extLst>
      <p:ext uri="{BB962C8B-B14F-4D97-AF65-F5344CB8AC3E}">
        <p14:creationId xmlns="" xmlns:p14="http://schemas.microsoft.com/office/powerpoint/2010/main" val="265960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AE24202-9F0D-4CA7-BF24-921942AAB4B3}" type="datetimeFigureOut">
              <a:rPr lang="ru-RU" smtClean="0"/>
              <a:pPr/>
              <a:t>23.03.2023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62CFD8-5FE1-448B-B212-34027E664866}" type="slidenum">
              <a:rPr lang="ru-RU" smtClean="0"/>
              <a:pPr/>
              <a:t>‹#›</a:t>
            </a:fld>
            <a:endParaRPr lang="ru-RU"/>
          </a:p>
        </p:txBody>
      </p:sp>
    </p:spTree>
    <p:extLst>
      <p:ext uri="{BB962C8B-B14F-4D97-AF65-F5344CB8AC3E}">
        <p14:creationId xmlns="" xmlns:p14="http://schemas.microsoft.com/office/powerpoint/2010/main" val="415948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AE24202-9F0D-4CA7-BF24-921942AAB4B3}" type="datetimeFigureOut">
              <a:rPr lang="ru-RU" smtClean="0"/>
              <a:pPr/>
              <a:t>23.03.2023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62CFD8-5FE1-448B-B212-34027E664866}" type="slidenum">
              <a:rPr lang="ru-RU" smtClean="0"/>
              <a:pPr/>
              <a:t>‹#›</a:t>
            </a:fld>
            <a:endParaRPr lang="ru-RU"/>
          </a:p>
        </p:txBody>
      </p:sp>
    </p:spTree>
    <p:extLst>
      <p:ext uri="{BB962C8B-B14F-4D97-AF65-F5344CB8AC3E}">
        <p14:creationId xmlns="" xmlns:p14="http://schemas.microsoft.com/office/powerpoint/2010/main" val="304097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9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24202-9F0D-4CA7-BF24-921942AAB4B3}" type="datetimeFigureOut">
              <a:rPr lang="ru-RU" smtClean="0"/>
              <a:pPr/>
              <a:t>23.03.2023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2CFD8-5FE1-448B-B212-34027E664866}" type="slidenum">
              <a:rPr lang="ru-RU" smtClean="0"/>
              <a:pPr/>
              <a:t>‹#›</a:t>
            </a:fld>
            <a:endParaRPr lang="ru-RU"/>
          </a:p>
        </p:txBody>
      </p:sp>
    </p:spTree>
    <p:extLst>
      <p:ext uri="{BB962C8B-B14F-4D97-AF65-F5344CB8AC3E}">
        <p14:creationId xmlns="" xmlns:p14="http://schemas.microsoft.com/office/powerpoint/2010/main" val="3266941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mailto:kamensk@somkural.ru"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ВСЁ!!!\ФОТО\фото колледж\S1310004.JPG"/>
          <p:cNvPicPr>
            <a:picLocks noChangeAspect="1" noChangeArrowheads="1"/>
          </p:cNvPicPr>
          <p:nvPr/>
        </p:nvPicPr>
        <p:blipFill>
          <a:blip r:embed="rId2" cstate="print">
            <a:clrChange>
              <a:clrFrom>
                <a:srgbClr val="4C7E95"/>
              </a:clrFrom>
              <a:clrTo>
                <a:srgbClr val="4C7E95">
                  <a:alpha val="0"/>
                </a:srgbClr>
              </a:clrTo>
            </a:clrChange>
            <a:lum/>
          </a:blip>
          <a:srcRect l="5678" b="9375"/>
          <a:stretch>
            <a:fillRect/>
          </a:stretch>
        </p:blipFill>
        <p:spPr bwMode="auto">
          <a:xfrm>
            <a:off x="4243701" y="4267200"/>
            <a:ext cx="4900299" cy="1932384"/>
          </a:xfrm>
          <a:prstGeom prst="rect">
            <a:avLst/>
          </a:prstGeom>
          <a:solidFill>
            <a:schemeClr val="accent1">
              <a:alpha val="25000"/>
            </a:schemeClr>
          </a:solidFill>
          <a:ln>
            <a:solidFill>
              <a:schemeClr val="accent1">
                <a:alpha val="11000"/>
              </a:schemeClr>
            </a:solidFill>
          </a:ln>
          <a:effectLst>
            <a:softEdge rad="112500"/>
          </a:effectLst>
        </p:spPr>
      </p:pic>
      <p:sp>
        <p:nvSpPr>
          <p:cNvPr id="11" name="Прямоугольник 10"/>
          <p:cNvSpPr/>
          <p:nvPr/>
        </p:nvSpPr>
        <p:spPr bwMode="auto">
          <a:xfrm>
            <a:off x="2057400" y="6248400"/>
            <a:ext cx="7086600" cy="609600"/>
          </a:xfrm>
          <a:prstGeom prst="rect">
            <a:avLst/>
          </a:prstGeom>
          <a:solidFill>
            <a:srgbClr val="009900"/>
          </a:solidFill>
          <a:ln>
            <a:solidFill>
              <a:srgbClr val="FF0000"/>
            </a:solidFill>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a:lstStyle/>
          <a:p>
            <a:pPr algn="r">
              <a:defRPr/>
            </a:pPr>
            <a:r>
              <a:rPr lang="ru-RU" sz="1600" b="1" dirty="0">
                <a:solidFill>
                  <a:srgbClr val="FFFF00"/>
                </a:solidFill>
                <a:cs typeface="Arial" pitchFamily="34" charset="0"/>
              </a:rPr>
              <a:t>Иосава Мария Викторовна</a:t>
            </a:r>
          </a:p>
          <a:p>
            <a:pPr algn="r">
              <a:defRPr/>
            </a:pPr>
            <a:r>
              <a:rPr lang="ru-RU" sz="1600" b="1" dirty="0">
                <a:solidFill>
                  <a:srgbClr val="FFFF00"/>
                </a:solidFill>
                <a:cs typeface="Arial" pitchFamily="34" charset="0"/>
              </a:rPr>
              <a:t>руководитель Каменск-Уральского филиала ГБПОУ «СОМК» </a:t>
            </a:r>
          </a:p>
          <a:p>
            <a:pPr algn="r">
              <a:defRPr/>
            </a:pPr>
            <a:endParaRPr lang="ru-RU" sz="1600" dirty="0">
              <a:ln w="10541" cmpd="sng">
                <a:solidFill>
                  <a:schemeClr val="tx1"/>
                </a:solidFill>
                <a:prstDash val="solid"/>
              </a:ln>
              <a:solidFill>
                <a:schemeClr val="bg1"/>
              </a:solidFill>
              <a:effectLst>
                <a:outerShdw blurRad="63500" dir="3600000" algn="tl" rotWithShape="0">
                  <a:srgbClr val="000000">
                    <a:alpha val="70000"/>
                  </a:srgbClr>
                </a:outerShdw>
              </a:effectLst>
            </a:endParaRPr>
          </a:p>
        </p:txBody>
      </p:sp>
      <p:sp>
        <p:nvSpPr>
          <p:cNvPr id="10" name="Прямоугольник 9"/>
          <p:cNvSpPr/>
          <p:nvPr/>
        </p:nvSpPr>
        <p:spPr bwMode="auto">
          <a:xfrm>
            <a:off x="0" y="0"/>
            <a:ext cx="9144000" cy="1295400"/>
          </a:xfrm>
          <a:prstGeom prst="rect">
            <a:avLst/>
          </a:prstGeom>
          <a:solidFill>
            <a:srgbClr val="009900"/>
          </a:solidFill>
          <a:ln>
            <a:solidFill>
              <a:srgbClr val="FF0000"/>
            </a:solidFill>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a:lstStyle/>
          <a:p>
            <a:pPr algn="ctr">
              <a:defRPr/>
            </a:pPr>
            <a:endParaRPr lang="ru-RU" sz="2800" dirty="0">
              <a:ln w="10541" cmpd="sng">
                <a:solidFill>
                  <a:schemeClr val="tx1"/>
                </a:solidFill>
                <a:prstDash val="solid"/>
              </a:ln>
              <a:solidFill>
                <a:srgbClr val="FFFF00"/>
              </a:solidFill>
              <a:effectLst>
                <a:outerShdw blurRad="63500" dir="3600000" algn="tl" rotWithShape="0">
                  <a:srgbClr val="000000">
                    <a:alpha val="70000"/>
                  </a:srgbClr>
                </a:outerShdw>
              </a:effectLst>
            </a:endParaRPr>
          </a:p>
        </p:txBody>
      </p:sp>
      <p:grpSp>
        <p:nvGrpSpPr>
          <p:cNvPr id="2" name="Группа 50"/>
          <p:cNvGrpSpPr>
            <a:grpSpLocks/>
          </p:cNvGrpSpPr>
          <p:nvPr/>
        </p:nvGrpSpPr>
        <p:grpSpPr bwMode="auto">
          <a:xfrm>
            <a:off x="142875" y="76200"/>
            <a:ext cx="1152525" cy="1152525"/>
            <a:chOff x="142844" y="214290"/>
            <a:chExt cx="1152000" cy="1152000"/>
          </a:xfrm>
        </p:grpSpPr>
        <p:sp>
          <p:nvSpPr>
            <p:cNvPr id="5" name="Овал 4"/>
            <p:cNvSpPr/>
            <p:nvPr/>
          </p:nvSpPr>
          <p:spPr>
            <a:xfrm>
              <a:off x="142844" y="214290"/>
              <a:ext cx="1152000" cy="1152000"/>
            </a:xfrm>
            <a:prstGeom prst="ellipse">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bg1"/>
                </a:solidFill>
              </a:endParaRPr>
            </a:p>
          </p:txBody>
        </p:sp>
        <p:pic>
          <p:nvPicPr>
            <p:cNvPr id="6159" name="Picture 2" descr="C:\Documents and Settings\Admin\Рабочий стол\сомк ЭМБЛЕМА.jpg"/>
            <p:cNvPicPr>
              <a:picLocks noChangeAspect="1" noChangeArrowheads="1"/>
            </p:cNvPicPr>
            <p:nvPr/>
          </p:nvPicPr>
          <p:blipFill>
            <a:blip r:embed="rId3" cstate="print"/>
            <a:srcRect/>
            <a:stretch>
              <a:fillRect/>
            </a:stretch>
          </p:blipFill>
          <p:spPr bwMode="auto">
            <a:xfrm>
              <a:off x="205853" y="277860"/>
              <a:ext cx="1022137" cy="1008000"/>
            </a:xfrm>
            <a:prstGeom prst="rect">
              <a:avLst/>
            </a:prstGeom>
            <a:noFill/>
            <a:ln w="9525">
              <a:noFill/>
              <a:miter lim="800000"/>
              <a:headEnd/>
              <a:tailEnd/>
            </a:ln>
          </p:spPr>
        </p:pic>
      </p:grpSp>
      <p:sp>
        <p:nvSpPr>
          <p:cNvPr id="6150" name="Rectangle 1"/>
          <p:cNvSpPr>
            <a:spLocks noChangeArrowheads="1"/>
          </p:cNvSpPr>
          <p:nvPr/>
        </p:nvSpPr>
        <p:spPr bwMode="auto">
          <a:xfrm>
            <a:off x="2700338" y="76200"/>
            <a:ext cx="6264275" cy="1169988"/>
          </a:xfrm>
          <a:prstGeom prst="rect">
            <a:avLst/>
          </a:prstGeom>
          <a:noFill/>
          <a:ln w="9525">
            <a:noFill/>
            <a:miter lim="800000"/>
            <a:headEnd/>
            <a:tailEnd/>
          </a:ln>
        </p:spPr>
        <p:txBody>
          <a:bodyPr anchor="ctr">
            <a:spAutoFit/>
          </a:bodyPr>
          <a:lstStyle/>
          <a:p>
            <a:pPr algn="ctr">
              <a:tabLst>
                <a:tab pos="506413" algn="l"/>
              </a:tabLst>
            </a:pPr>
            <a:r>
              <a:rPr lang="ru-RU" sz="1400" b="1">
                <a:solidFill>
                  <a:srgbClr val="FFFF00"/>
                </a:solidFill>
                <a:cs typeface="Times New Roman" pitchFamily="18" charset="0"/>
              </a:rPr>
              <a:t>МИНИСТЕРСТВО ЗДРАВООХРАНЕНИЯ СВЕРДЛОВСКОЙ ОБЛАСТИ</a:t>
            </a:r>
            <a:endParaRPr lang="ru-RU" sz="1400" b="1">
              <a:solidFill>
                <a:srgbClr val="FFFF00"/>
              </a:solidFill>
            </a:endParaRPr>
          </a:p>
          <a:p>
            <a:pPr algn="ctr" eaLnBrk="0" hangingPunct="0">
              <a:tabLst>
                <a:tab pos="506413" algn="l"/>
              </a:tabLst>
            </a:pPr>
            <a:r>
              <a:rPr lang="ru-RU" sz="1400" b="1">
                <a:solidFill>
                  <a:srgbClr val="FFFF00"/>
                </a:solidFill>
                <a:cs typeface="Times New Roman" pitchFamily="18" charset="0"/>
              </a:rPr>
              <a:t>Каменск-Уральский филиал</a:t>
            </a:r>
            <a:endParaRPr lang="ru-RU" sz="1400" b="1">
              <a:solidFill>
                <a:srgbClr val="FFFF00"/>
              </a:solidFill>
            </a:endParaRPr>
          </a:p>
          <a:p>
            <a:pPr algn="ctr" eaLnBrk="0" hangingPunct="0">
              <a:tabLst>
                <a:tab pos="506413" algn="l"/>
              </a:tabLst>
            </a:pPr>
            <a:r>
              <a:rPr lang="ru-RU" sz="1400" b="1">
                <a:solidFill>
                  <a:srgbClr val="FFFF00"/>
                </a:solidFill>
                <a:cs typeface="Times New Roman" pitchFamily="18" charset="0"/>
              </a:rPr>
              <a:t>государственного бюджетного профессионального </a:t>
            </a:r>
            <a:endParaRPr lang="ru-RU" sz="1400" b="1">
              <a:solidFill>
                <a:srgbClr val="FFFF00"/>
              </a:solidFill>
            </a:endParaRPr>
          </a:p>
          <a:p>
            <a:pPr algn="ctr" eaLnBrk="0" hangingPunct="0">
              <a:tabLst>
                <a:tab pos="506413" algn="l"/>
              </a:tabLst>
            </a:pPr>
            <a:r>
              <a:rPr lang="ru-RU" sz="1400" b="1">
                <a:solidFill>
                  <a:srgbClr val="FFFF00"/>
                </a:solidFill>
                <a:cs typeface="Times New Roman" pitchFamily="18" charset="0"/>
              </a:rPr>
              <a:t>образовательного учреждения</a:t>
            </a:r>
            <a:endParaRPr lang="ru-RU" sz="1400" b="1">
              <a:solidFill>
                <a:srgbClr val="FFFF00"/>
              </a:solidFill>
            </a:endParaRPr>
          </a:p>
          <a:p>
            <a:pPr algn="ctr" eaLnBrk="0" hangingPunct="0">
              <a:tabLst>
                <a:tab pos="506413" algn="l"/>
              </a:tabLst>
            </a:pPr>
            <a:r>
              <a:rPr lang="ru-RU" sz="1400" b="1">
                <a:solidFill>
                  <a:srgbClr val="FFFF00"/>
                </a:solidFill>
                <a:cs typeface="Times New Roman" pitchFamily="18" charset="0"/>
              </a:rPr>
              <a:t> «Свердловский областной медицинский колледж»</a:t>
            </a:r>
            <a:endParaRPr lang="ru-RU" sz="1400" b="1">
              <a:solidFill>
                <a:srgbClr val="FFFF00"/>
              </a:solidFill>
            </a:endParaRPr>
          </a:p>
        </p:txBody>
      </p:sp>
      <p:sp>
        <p:nvSpPr>
          <p:cNvPr id="9" name="Прямоугольник 8"/>
          <p:cNvSpPr/>
          <p:nvPr/>
        </p:nvSpPr>
        <p:spPr>
          <a:xfrm>
            <a:off x="2324170" y="1828800"/>
            <a:ext cx="6591230" cy="2246769"/>
          </a:xfrm>
          <a:prstGeom prst="rect">
            <a:avLst/>
          </a:prstGeom>
        </p:spPr>
        <p:txBody>
          <a:bodyPr>
            <a:spAutoFit/>
          </a:bodyPr>
          <a:lstStyle/>
          <a:p>
            <a:pPr algn="ctr">
              <a:defRPr/>
            </a:pPr>
            <a:r>
              <a:rPr lang="ru-RU" sz="2800" b="1" dirty="0">
                <a:ln w="1905">
                  <a:solidFill>
                    <a:srgbClr val="002060"/>
                  </a:solidFill>
                </a:ln>
                <a:solidFill>
                  <a:srgbClr val="FF0000"/>
                </a:solidFill>
                <a:effectLst>
                  <a:innerShdw blurRad="69850" dist="43180" dir="5400000">
                    <a:srgbClr val="000000">
                      <a:alpha val="65000"/>
                    </a:srgbClr>
                  </a:innerShdw>
                </a:effectLst>
                <a:latin typeface="Arial" pitchFamily="34" charset="0"/>
                <a:cs typeface="Arial" pitchFamily="34" charset="0"/>
              </a:rPr>
              <a:t>Возможности получения среднего профессионального образования в ГБПОУ «Свердловский областной медицинский колледж»</a:t>
            </a:r>
          </a:p>
          <a:p>
            <a:pPr algn="ctr">
              <a:defRPr/>
            </a:pPr>
            <a:r>
              <a:rPr lang="ru-RU" sz="2800" b="1" dirty="0">
                <a:ln w="1905">
                  <a:solidFill>
                    <a:srgbClr val="002060"/>
                  </a:solidFill>
                </a:ln>
                <a:solidFill>
                  <a:srgbClr val="FF0000"/>
                </a:solidFill>
                <a:effectLst>
                  <a:innerShdw blurRad="69850" dist="43180" dir="5400000">
                    <a:srgbClr val="000000">
                      <a:alpha val="65000"/>
                    </a:srgbClr>
                  </a:innerShdw>
                </a:effectLst>
                <a:latin typeface="Arial" pitchFamily="34" charset="0"/>
                <a:cs typeface="Arial" pitchFamily="34" charset="0"/>
              </a:rPr>
              <a:t>КАМЕНСК-УРАЛЬСКИЙ ФИЛИАЛ</a:t>
            </a:r>
          </a:p>
        </p:txBody>
      </p:sp>
      <p:pic>
        <p:nvPicPr>
          <p:cNvPr id="6152" name="Picture 2" descr="https://pp.userapi.com/c851024/v851024759/a18a1/9EoqNZlKXAs.jpg"/>
          <p:cNvPicPr>
            <a:picLocks noChangeAspect="1" noChangeArrowheads="1"/>
          </p:cNvPicPr>
          <p:nvPr/>
        </p:nvPicPr>
        <p:blipFill>
          <a:blip r:embed="rId4" cstate="print"/>
          <a:srcRect l="15625" t="6880" r="13832" b="11708"/>
          <a:stretch>
            <a:fillRect/>
          </a:stretch>
        </p:blipFill>
        <p:spPr bwMode="auto">
          <a:xfrm>
            <a:off x="0" y="1295400"/>
            <a:ext cx="2014538" cy="1143000"/>
          </a:xfrm>
          <a:prstGeom prst="rect">
            <a:avLst/>
          </a:prstGeom>
          <a:noFill/>
          <a:ln w="28575">
            <a:solidFill>
              <a:srgbClr val="FF0000"/>
            </a:solidFill>
            <a:miter lim="800000"/>
            <a:headEnd/>
            <a:tailEnd/>
          </a:ln>
        </p:spPr>
      </p:pic>
      <p:pic>
        <p:nvPicPr>
          <p:cNvPr id="6153" name="Picture 4" descr="https://pp.userapi.com/c851024/v851024759/a18aa/sPQEL_YG1z0.jpg"/>
          <p:cNvPicPr>
            <a:picLocks noChangeAspect="1" noChangeArrowheads="1"/>
          </p:cNvPicPr>
          <p:nvPr/>
        </p:nvPicPr>
        <p:blipFill>
          <a:blip r:embed="rId5" cstate="print"/>
          <a:srcRect t="18298" b="20464"/>
          <a:stretch>
            <a:fillRect/>
          </a:stretch>
        </p:blipFill>
        <p:spPr bwMode="auto">
          <a:xfrm>
            <a:off x="0" y="2479675"/>
            <a:ext cx="2014538" cy="1406525"/>
          </a:xfrm>
          <a:prstGeom prst="rect">
            <a:avLst/>
          </a:prstGeom>
          <a:noFill/>
          <a:ln w="28575">
            <a:solidFill>
              <a:srgbClr val="FF0000"/>
            </a:solidFill>
            <a:miter lim="800000"/>
            <a:headEnd/>
            <a:tailEnd/>
          </a:ln>
        </p:spPr>
      </p:pic>
      <p:pic>
        <p:nvPicPr>
          <p:cNvPr id="6154" name="Picture 8" descr="https://pp.userapi.com/c851024/v851024759/a18bc/HAzi2m3hrWM.jpg"/>
          <p:cNvPicPr>
            <a:picLocks noChangeAspect="1" noChangeArrowheads="1"/>
          </p:cNvPicPr>
          <p:nvPr/>
        </p:nvPicPr>
        <p:blipFill>
          <a:blip r:embed="rId6" cstate="print"/>
          <a:srcRect t="36411"/>
          <a:stretch>
            <a:fillRect/>
          </a:stretch>
        </p:blipFill>
        <p:spPr bwMode="auto">
          <a:xfrm>
            <a:off x="0" y="3654425"/>
            <a:ext cx="2014538" cy="841375"/>
          </a:xfrm>
          <a:prstGeom prst="rect">
            <a:avLst/>
          </a:prstGeom>
          <a:noFill/>
          <a:ln w="28575">
            <a:solidFill>
              <a:srgbClr val="FF0000"/>
            </a:solidFill>
            <a:miter lim="800000"/>
            <a:headEnd/>
            <a:tailEnd/>
          </a:ln>
        </p:spPr>
      </p:pic>
      <p:pic>
        <p:nvPicPr>
          <p:cNvPr id="6155" name="Picture 10" descr="https://pp.userapi.com/c851024/v851024759/a18c5/itIbnqe-txI.jpg"/>
          <p:cNvPicPr>
            <a:picLocks noChangeAspect="1" noChangeArrowheads="1"/>
          </p:cNvPicPr>
          <p:nvPr/>
        </p:nvPicPr>
        <p:blipFill>
          <a:blip r:embed="rId7" cstate="print"/>
          <a:srcRect l="11099" t="17877" r="6712" b="8916"/>
          <a:stretch>
            <a:fillRect/>
          </a:stretch>
        </p:blipFill>
        <p:spPr bwMode="auto">
          <a:xfrm>
            <a:off x="0" y="4341813"/>
            <a:ext cx="2014538" cy="1068387"/>
          </a:xfrm>
          <a:prstGeom prst="rect">
            <a:avLst/>
          </a:prstGeom>
          <a:noFill/>
          <a:ln w="28575">
            <a:solidFill>
              <a:srgbClr val="FF0000"/>
            </a:solidFill>
            <a:miter lim="800000"/>
            <a:headEnd/>
            <a:tailEnd/>
          </a:ln>
        </p:spPr>
      </p:pic>
      <p:pic>
        <p:nvPicPr>
          <p:cNvPr id="6156" name="Picture 12" descr="https://pp.userapi.com/c851024/v851024759/a18ce/WNktTalHfh0.jpg"/>
          <p:cNvPicPr>
            <a:picLocks noChangeAspect="1" noChangeArrowheads="1"/>
          </p:cNvPicPr>
          <p:nvPr/>
        </p:nvPicPr>
        <p:blipFill>
          <a:blip r:embed="rId8" cstate="print"/>
          <a:srcRect l="10751" t="23044" b="15648"/>
          <a:stretch>
            <a:fillRect/>
          </a:stretch>
        </p:blipFill>
        <p:spPr bwMode="auto">
          <a:xfrm>
            <a:off x="0" y="5141913"/>
            <a:ext cx="2014538" cy="801687"/>
          </a:xfrm>
          <a:prstGeom prst="rect">
            <a:avLst/>
          </a:prstGeom>
          <a:noFill/>
          <a:ln w="28575">
            <a:solidFill>
              <a:srgbClr val="FF0000"/>
            </a:solidFill>
            <a:miter lim="800000"/>
            <a:headEnd/>
            <a:tailEnd/>
          </a:ln>
        </p:spPr>
      </p:pic>
      <p:pic>
        <p:nvPicPr>
          <p:cNvPr id="6157" name="Picture 14" descr="https://pp.userapi.com/c851024/v851024759/a18d7/7ZCxTVAEy3I.jpg"/>
          <p:cNvPicPr>
            <a:picLocks noChangeAspect="1" noChangeArrowheads="1"/>
          </p:cNvPicPr>
          <p:nvPr/>
        </p:nvPicPr>
        <p:blipFill>
          <a:blip r:embed="rId9" cstate="print"/>
          <a:srcRect l="6693" t="25772"/>
          <a:stretch>
            <a:fillRect/>
          </a:stretch>
        </p:blipFill>
        <p:spPr bwMode="auto">
          <a:xfrm>
            <a:off x="0" y="5867400"/>
            <a:ext cx="2014538" cy="990600"/>
          </a:xfrm>
          <a:prstGeom prst="rect">
            <a:avLst/>
          </a:prstGeom>
          <a:noFill/>
          <a:ln w="28575">
            <a:solidFill>
              <a:srgbClr val="FF000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9F23F229-A10B-4FCC-A6A1-587720A45360}"/>
              </a:ext>
            </a:extLst>
          </p:cNvPr>
          <p:cNvSpPr>
            <a:spLocks noGrp="1"/>
          </p:cNvSpPr>
          <p:nvPr>
            <p:ph idx="1"/>
          </p:nvPr>
        </p:nvSpPr>
        <p:spPr>
          <a:xfrm>
            <a:off x="179512" y="836712"/>
            <a:ext cx="8610213" cy="5522559"/>
          </a:xfrm>
        </p:spPr>
        <p:txBody>
          <a:bodyPr>
            <a:noAutofit/>
          </a:bodyPr>
          <a:lstStyle/>
          <a:p>
            <a:pPr marL="0" indent="0">
              <a:buNone/>
            </a:pPr>
            <a:r>
              <a:rPr lang="ru-RU" sz="1400" b="1" dirty="0">
                <a:latin typeface="Arial" panose="020B0604020202020204" pitchFamily="34" charset="0"/>
                <a:cs typeface="Arial" panose="020B0604020202020204" pitchFamily="34" charset="0"/>
              </a:rPr>
              <a:t>Постановление Правительства СО </a:t>
            </a:r>
            <a:r>
              <a:rPr lang="ru-RU" sz="1400" b="1" dirty="0">
                <a:solidFill>
                  <a:srgbClr val="FF0000"/>
                </a:solidFill>
                <a:latin typeface="Arial" panose="020B0604020202020204" pitchFamily="34" charset="0"/>
                <a:cs typeface="Arial" panose="020B0604020202020204" pitchFamily="34" charset="0"/>
              </a:rPr>
              <a:t>от 21.10.2021 №687-ПП </a:t>
            </a:r>
            <a:r>
              <a:rPr lang="ru-RU" sz="1400" dirty="0">
                <a:latin typeface="Arial" panose="020B0604020202020204" pitchFamily="34" charset="0"/>
                <a:cs typeface="Arial" panose="020B0604020202020204" pitchFamily="34" charset="0"/>
              </a:rPr>
              <a:t>«Об утверждении порядка взаимодействия исполнительных органов государственной власти СО, органов местного самоуправления муниципальных образований, расположенных на территории СО, и подведомственных им организаций при </a:t>
            </a:r>
            <a:r>
              <a:rPr lang="ru-RU" sz="1400" b="1" dirty="0">
                <a:solidFill>
                  <a:srgbClr val="FF0000"/>
                </a:solidFill>
                <a:latin typeface="Arial" panose="020B0604020202020204" pitchFamily="34" charset="0"/>
                <a:cs typeface="Arial" panose="020B0604020202020204" pitchFamily="34" charset="0"/>
              </a:rPr>
              <a:t>организации целевого обучения </a:t>
            </a:r>
            <a:r>
              <a:rPr lang="ru-RU" sz="1400" dirty="0">
                <a:latin typeface="Arial" panose="020B0604020202020204" pitchFamily="34" charset="0"/>
                <a:cs typeface="Arial" panose="020B0604020202020204" pitchFamily="34" charset="0"/>
              </a:rPr>
              <a:t>по образовательным программам СПО для отрасли здравоохранения в СО»</a:t>
            </a:r>
          </a:p>
          <a:p>
            <a:pPr marL="0" indent="0">
              <a:buNone/>
            </a:pPr>
            <a:endParaRPr lang="ru-RU" sz="1400" dirty="0">
              <a:latin typeface="Arial" panose="020B0604020202020204" pitchFamily="34" charset="0"/>
              <a:cs typeface="Arial" panose="020B0604020202020204" pitchFamily="34" charset="0"/>
            </a:endParaRPr>
          </a:p>
          <a:p>
            <a:pPr marL="0" indent="0">
              <a:buNone/>
            </a:pPr>
            <a:r>
              <a:rPr lang="ru-RU" sz="1400" b="1" dirty="0">
                <a:latin typeface="Arial" panose="020B0604020202020204" pitchFamily="34" charset="0"/>
                <a:cs typeface="Arial" panose="020B0604020202020204" pitchFamily="34" charset="0"/>
              </a:rPr>
              <a:t>Приказ Министерства Просвещения от 02.09.2020 №457 </a:t>
            </a:r>
            <a:r>
              <a:rPr lang="ru-RU" sz="1400" dirty="0">
                <a:latin typeface="Arial" panose="020B0604020202020204" pitchFamily="34" charset="0"/>
                <a:cs typeface="Arial" panose="020B0604020202020204" pitchFamily="34" charset="0"/>
              </a:rPr>
              <a:t>«Об утверждении Порядка приема на обучение по образовательным программам среднего профессионального образования»</a:t>
            </a:r>
          </a:p>
          <a:p>
            <a:pPr marL="0" indent="0">
              <a:buNone/>
            </a:pPr>
            <a:endParaRPr lang="ru-RU" sz="1400" dirty="0">
              <a:latin typeface="Arial" panose="020B0604020202020204" pitchFamily="34" charset="0"/>
              <a:cs typeface="Arial" panose="020B0604020202020204" pitchFamily="34" charset="0"/>
            </a:endParaRPr>
          </a:p>
          <a:p>
            <a:pPr marL="0" indent="0">
              <a:buNone/>
            </a:pPr>
            <a:r>
              <a:rPr lang="ru-RU" sz="1400" b="1" dirty="0">
                <a:latin typeface="Arial" panose="020B0604020202020204" pitchFamily="34" charset="0"/>
                <a:cs typeface="Arial" panose="020B0604020202020204" pitchFamily="34" charset="0"/>
              </a:rPr>
              <a:t>Приказ Министерства образования и молодежной политики </a:t>
            </a:r>
            <a:r>
              <a:rPr lang="ru-RU" sz="1400" dirty="0">
                <a:latin typeface="Arial" panose="020B0604020202020204" pitchFamily="34" charset="0"/>
                <a:cs typeface="Arial" panose="020B0604020202020204" pitchFamily="34" charset="0"/>
              </a:rPr>
              <a:t>Свердловской </a:t>
            </a:r>
            <a:r>
              <a:rPr lang="ru-RU" sz="1400" b="1" dirty="0">
                <a:solidFill>
                  <a:srgbClr val="FF0000"/>
                </a:solidFill>
                <a:latin typeface="Arial" panose="020B0604020202020204" pitchFamily="34" charset="0"/>
                <a:cs typeface="Arial" panose="020B0604020202020204" pitchFamily="34" charset="0"/>
              </a:rPr>
              <a:t>области от 31.05.2022 № 511-Д «Об утверждении общего объема контрольных цифр приема граждан </a:t>
            </a:r>
            <a:r>
              <a:rPr lang="ru-RU" sz="1400" dirty="0">
                <a:latin typeface="Arial" panose="020B0604020202020204" pitchFamily="34" charset="0"/>
                <a:cs typeface="Arial" panose="020B0604020202020204" pitchFamily="34" charset="0"/>
              </a:rPr>
              <a:t>в организации, осуществляющие образовательную деятельность на территории Свердловской области по образовательным программам среднего профессионального образования, на обучение по профессиям, специальностям и (или) укрупненным группам профессий, специальностей за счет бюджетных ассигнований областного бюджета на 2023/2024 учебный год»</a:t>
            </a:r>
          </a:p>
          <a:p>
            <a:pPr>
              <a:buFontTx/>
              <a:buChar char="-"/>
            </a:pPr>
            <a:endParaRPr lang="ru-RU" sz="1400" dirty="0">
              <a:latin typeface="Arial" panose="020B0604020202020204" pitchFamily="34" charset="0"/>
              <a:cs typeface="Arial" panose="020B0604020202020204" pitchFamily="34" charset="0"/>
            </a:endParaRPr>
          </a:p>
          <a:p>
            <a:pPr marL="0" indent="0">
              <a:buNone/>
            </a:pPr>
            <a:r>
              <a:rPr lang="ru-RU" sz="1400" b="1" dirty="0">
                <a:latin typeface="Arial" panose="020B0604020202020204" pitchFamily="34" charset="0"/>
                <a:cs typeface="Arial" panose="020B0604020202020204" pitchFamily="34" charset="0"/>
              </a:rPr>
              <a:t>Приказ Министерства образования и молодежной политики </a:t>
            </a:r>
            <a:r>
              <a:rPr lang="ru-RU" sz="1400" dirty="0">
                <a:latin typeface="Arial" panose="020B0604020202020204" pitchFamily="34" charset="0"/>
                <a:cs typeface="Arial" panose="020B0604020202020204" pitchFamily="34" charset="0"/>
              </a:rPr>
              <a:t>Свердловской области </a:t>
            </a:r>
            <a:r>
              <a:rPr lang="ru-RU" sz="1400" b="1" dirty="0">
                <a:solidFill>
                  <a:srgbClr val="FF0000"/>
                </a:solidFill>
                <a:latin typeface="Arial" panose="020B0604020202020204" pitchFamily="34" charset="0"/>
                <a:cs typeface="Arial" panose="020B0604020202020204" pitchFamily="34" charset="0"/>
              </a:rPr>
              <a:t>от 30.09.2022 № 917-Д «Об установлении образовательным организациям</a:t>
            </a:r>
            <a:r>
              <a:rPr lang="ru-RU" sz="1400" dirty="0">
                <a:latin typeface="Arial" panose="020B0604020202020204" pitchFamily="34" charset="0"/>
                <a:cs typeface="Arial" panose="020B0604020202020204" pitchFamily="34" charset="0"/>
              </a:rPr>
              <a:t>, осуществляющим образовательную деятельность по образовательным программам среднего профессионального образования на территории Свердловской области, </a:t>
            </a:r>
            <a:r>
              <a:rPr lang="ru-RU" sz="1400" b="1" dirty="0">
                <a:solidFill>
                  <a:srgbClr val="FF0000"/>
                </a:solidFill>
                <a:latin typeface="Arial" panose="020B0604020202020204" pitchFamily="34" charset="0"/>
                <a:cs typeface="Arial" panose="020B0604020202020204" pitchFamily="34" charset="0"/>
              </a:rPr>
              <a:t>контрольных цифр приема </a:t>
            </a:r>
            <a:r>
              <a:rPr lang="ru-RU" sz="1400" dirty="0">
                <a:latin typeface="Arial" panose="020B0604020202020204" pitchFamily="34" charset="0"/>
                <a:cs typeface="Arial" panose="020B0604020202020204" pitchFamily="34" charset="0"/>
              </a:rPr>
              <a:t>граждан по профессиям, специальностям для обучения по образовательным программам среднего профессионального образования за счет бюджетных ассигнований областного бюджета на 2023/2024 учебный год»;</a:t>
            </a:r>
          </a:p>
          <a:p>
            <a:pPr marL="0" indent="0">
              <a:buNone/>
            </a:pPr>
            <a:r>
              <a:rPr lang="ru-RU" sz="1400" dirty="0" smtClean="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Правила приема в ГБПОУ «Свердловский областной медицинский колледж» в 2023 году</a:t>
            </a:r>
          </a:p>
          <a:p>
            <a:pPr marL="0" indent="0">
              <a:buNone/>
            </a:pPr>
            <a:endParaRPr lang="ru-RU" sz="1400" dirty="0"/>
          </a:p>
        </p:txBody>
      </p:sp>
      <p:sp>
        <p:nvSpPr>
          <p:cNvPr id="6" name="Прямоугольник 5">
            <a:extLst>
              <a:ext uri="{FF2B5EF4-FFF2-40B4-BE49-F238E27FC236}">
                <a16:creationId xmlns:a16="http://schemas.microsoft.com/office/drawing/2014/main" xmlns="" id="{250B4E3B-10F4-4178-8D38-D164FA3746E9}"/>
              </a:ext>
            </a:extLst>
          </p:cNvPr>
          <p:cNvSpPr/>
          <p:nvPr/>
        </p:nvSpPr>
        <p:spPr>
          <a:xfrm>
            <a:off x="179512" y="188640"/>
            <a:ext cx="8856984" cy="461665"/>
          </a:xfrm>
          <a:prstGeom prst="rect">
            <a:avLst/>
          </a:prstGeom>
          <a:solidFill>
            <a:srgbClr val="006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ru-RU" sz="2400" b="1" dirty="0">
                <a:solidFill>
                  <a:schemeClr val="bg1"/>
                </a:solidFill>
                <a:latin typeface="Arial Black" panose="020B0A04020102020204" pitchFamily="34" charset="0"/>
              </a:rPr>
              <a:t>НОРМАТИВНЫЕ ДОКУМЕНТЫ</a:t>
            </a:r>
            <a:endParaRPr lang="ru-RU" sz="2400"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63109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extLst>
          </p:cNvPr>
          <p:cNvSpPr/>
          <p:nvPr/>
        </p:nvSpPr>
        <p:spPr>
          <a:xfrm>
            <a:off x="3352800" y="1447800"/>
            <a:ext cx="3276600" cy="1384300"/>
          </a:xfrm>
          <a:prstGeom prst="rect">
            <a:avLst/>
          </a:prstGeom>
          <a:ln w="28575">
            <a:solidFill>
              <a:srgbClr val="C00000"/>
            </a:solidFill>
          </a:ln>
        </p:spPr>
        <p:txBody>
          <a:bodyPr>
            <a:spAutoFit/>
          </a:bodyPr>
          <a:lstStyle/>
          <a:p>
            <a:pPr algn="ctr">
              <a:defRPr/>
            </a:pPr>
            <a:r>
              <a:rPr lang="ru-RU" sz="1050" dirty="0">
                <a:latin typeface="Arial" panose="020B0604020202020204" pitchFamily="34" charset="0"/>
                <a:cs typeface="Arial" panose="020B0604020202020204" pitchFamily="34" charset="0"/>
              </a:rPr>
              <a:t>Приказ Министерства Просвещения РФ от 04.07.2022 г. № 526 "Об утверждении федерального государственного образовательного стандарта среднего профессионального образования по специальности 31.02.01 Лечебное дело" </a:t>
            </a:r>
          </a:p>
          <a:p>
            <a:pPr algn="ctr">
              <a:defRPr/>
            </a:pPr>
            <a:r>
              <a:rPr lang="ru-RU" sz="1050" dirty="0">
                <a:latin typeface="Arial" panose="020B0604020202020204" pitchFamily="34" charset="0"/>
                <a:cs typeface="Arial" panose="020B0604020202020204" pitchFamily="34" charset="0"/>
              </a:rPr>
              <a:t>(Зарегистрировано в Минюсте РФ  05.08.2022 № 69542)</a:t>
            </a:r>
          </a:p>
        </p:txBody>
      </p:sp>
      <p:sp>
        <p:nvSpPr>
          <p:cNvPr id="6" name="Прямоугольник 5">
            <a:extLst>
              <a:ext uri="{FF2B5EF4-FFF2-40B4-BE49-F238E27FC236}"/>
            </a:extLst>
          </p:cNvPr>
          <p:cNvSpPr/>
          <p:nvPr/>
        </p:nvSpPr>
        <p:spPr>
          <a:xfrm>
            <a:off x="0" y="1379538"/>
            <a:ext cx="3259138" cy="14398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u="sng" dirty="0">
                <a:solidFill>
                  <a:schemeClr val="tx1"/>
                </a:solidFill>
                <a:cs typeface="Arial" panose="020B0604020202020204" pitchFamily="34" charset="0"/>
              </a:rPr>
              <a:t>ФГОС </a:t>
            </a:r>
          </a:p>
          <a:p>
            <a:pPr algn="ctr">
              <a:defRPr/>
            </a:pPr>
            <a:r>
              <a:rPr lang="ru-RU" b="1" u="sng" dirty="0">
                <a:solidFill>
                  <a:schemeClr val="tx1"/>
                </a:solidFill>
                <a:cs typeface="Arial" panose="020B0604020202020204" pitchFamily="34" charset="0"/>
              </a:rPr>
              <a:t>31.02.01 ЛЕЧЕБНОЕ ДЕЛО</a:t>
            </a:r>
          </a:p>
          <a:p>
            <a:pPr algn="ctr">
              <a:defRPr/>
            </a:pPr>
            <a:r>
              <a:rPr lang="ru-RU" b="1" dirty="0">
                <a:solidFill>
                  <a:schemeClr val="tx1"/>
                </a:solidFill>
                <a:cs typeface="Arial" panose="020B0604020202020204" pitchFamily="34" charset="0"/>
              </a:rPr>
              <a:t>2 года 10 месяцев</a:t>
            </a:r>
          </a:p>
          <a:p>
            <a:pPr algn="ctr">
              <a:defRPr/>
            </a:pPr>
            <a:r>
              <a:rPr lang="ru-RU" sz="1200" b="1" dirty="0">
                <a:solidFill>
                  <a:schemeClr val="tx1"/>
                </a:solidFill>
                <a:cs typeface="Arial" panose="020B0604020202020204" pitchFamily="34" charset="0"/>
              </a:rPr>
              <a:t>(на базе  среднего общего образования) ОЧНАЯ ФОРМА ОБУЧЕНИЯ </a:t>
            </a:r>
          </a:p>
        </p:txBody>
      </p:sp>
      <p:sp>
        <p:nvSpPr>
          <p:cNvPr id="7" name="Прямоугольник 6">
            <a:extLst>
              <a:ext uri="{FF2B5EF4-FFF2-40B4-BE49-F238E27FC236}"/>
            </a:extLst>
          </p:cNvPr>
          <p:cNvSpPr/>
          <p:nvPr/>
        </p:nvSpPr>
        <p:spPr>
          <a:xfrm>
            <a:off x="0" y="2895600"/>
            <a:ext cx="3276600" cy="1447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u="sng" dirty="0">
                <a:solidFill>
                  <a:schemeClr val="tx1"/>
                </a:solidFill>
                <a:cs typeface="Arial" panose="020B0604020202020204" pitchFamily="34" charset="0"/>
              </a:rPr>
              <a:t>ФГОС </a:t>
            </a:r>
          </a:p>
          <a:p>
            <a:pPr algn="ctr">
              <a:defRPr/>
            </a:pPr>
            <a:r>
              <a:rPr lang="ru-RU" b="1" u="sng" dirty="0">
                <a:solidFill>
                  <a:schemeClr val="tx1"/>
                </a:solidFill>
                <a:cs typeface="Arial" panose="020B0604020202020204" pitchFamily="34" charset="0"/>
              </a:rPr>
              <a:t>31.02.05 СТОМАТОЛОГИЯ ОРТОПЕДИЧЕСКАЯ</a:t>
            </a:r>
          </a:p>
          <a:p>
            <a:pPr algn="ctr">
              <a:defRPr/>
            </a:pPr>
            <a:r>
              <a:rPr lang="ru-RU" b="1" dirty="0">
                <a:solidFill>
                  <a:schemeClr val="tx1"/>
                </a:solidFill>
                <a:cs typeface="Arial" panose="020B0604020202020204" pitchFamily="34" charset="0"/>
              </a:rPr>
              <a:t>1 год 10 месяцев</a:t>
            </a:r>
          </a:p>
          <a:p>
            <a:pPr algn="ctr">
              <a:defRPr/>
            </a:pPr>
            <a:r>
              <a:rPr lang="ru-RU" sz="1200" b="1" dirty="0">
                <a:solidFill>
                  <a:schemeClr val="tx1"/>
                </a:solidFill>
                <a:cs typeface="Arial" panose="020B0604020202020204" pitchFamily="34" charset="0"/>
              </a:rPr>
              <a:t>(на базе  среднего общего образования) ОЧНАЯ ФОРМА ОБУЧЕНИЯ </a:t>
            </a:r>
            <a:endParaRPr lang="ru-RU" b="1" dirty="0">
              <a:solidFill>
                <a:schemeClr val="tx1"/>
              </a:solidFill>
              <a:cs typeface="Arial" panose="020B0604020202020204" pitchFamily="34" charset="0"/>
            </a:endParaRPr>
          </a:p>
        </p:txBody>
      </p:sp>
      <p:sp>
        <p:nvSpPr>
          <p:cNvPr id="8" name="Прямоугольник 7">
            <a:extLst>
              <a:ext uri="{FF2B5EF4-FFF2-40B4-BE49-F238E27FC236}"/>
            </a:extLst>
          </p:cNvPr>
          <p:cNvSpPr/>
          <p:nvPr/>
        </p:nvSpPr>
        <p:spPr>
          <a:xfrm>
            <a:off x="3352800" y="2895600"/>
            <a:ext cx="3276600" cy="1546225"/>
          </a:xfrm>
          <a:prstGeom prst="rect">
            <a:avLst/>
          </a:prstGeom>
          <a:ln w="28575">
            <a:solidFill>
              <a:srgbClr val="C00000"/>
            </a:solidFill>
          </a:ln>
        </p:spPr>
        <p:txBody>
          <a:bodyPr>
            <a:spAutoFit/>
          </a:bodyPr>
          <a:lstStyle/>
          <a:p>
            <a:pPr algn="ctr">
              <a:defRPr/>
            </a:pPr>
            <a:r>
              <a:rPr lang="ru-RU" sz="1050" dirty="0">
                <a:latin typeface="Arial" panose="020B0604020202020204" pitchFamily="34" charset="0"/>
                <a:cs typeface="Arial" panose="020B0604020202020204" pitchFamily="34" charset="0"/>
              </a:rPr>
              <a:t>Приказ Министерства Просвещения РФ от 06.07.2022 г. №  531 "Об утверждении федерального государственного образовательного стандарта среднего профессионального образования по специальности 31.02.05 Стоматология ортопедическая" </a:t>
            </a:r>
          </a:p>
          <a:p>
            <a:pPr algn="ctr">
              <a:defRPr/>
            </a:pPr>
            <a:r>
              <a:rPr lang="ru-RU" sz="1050" dirty="0">
                <a:latin typeface="Arial" panose="020B0604020202020204" pitchFamily="34" charset="0"/>
                <a:cs typeface="Arial" panose="020B0604020202020204" pitchFamily="34" charset="0"/>
              </a:rPr>
              <a:t>(Зарегистрировано в Минюсте РФ 29.07.2022 № 69454)</a:t>
            </a:r>
          </a:p>
        </p:txBody>
      </p:sp>
      <p:sp>
        <p:nvSpPr>
          <p:cNvPr id="9" name="Прямоугольник 8">
            <a:extLst>
              <a:ext uri="{FF2B5EF4-FFF2-40B4-BE49-F238E27FC236}"/>
            </a:extLst>
          </p:cNvPr>
          <p:cNvSpPr/>
          <p:nvPr/>
        </p:nvSpPr>
        <p:spPr>
          <a:xfrm>
            <a:off x="0" y="4419600"/>
            <a:ext cx="3259138" cy="2438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u="sng" dirty="0">
                <a:solidFill>
                  <a:schemeClr val="tx1"/>
                </a:solidFill>
                <a:cs typeface="Arial" panose="020B0604020202020204" pitchFamily="34" charset="0"/>
              </a:rPr>
              <a:t>ФГОС 34.02.01 </a:t>
            </a:r>
          </a:p>
          <a:p>
            <a:pPr algn="ctr">
              <a:defRPr/>
            </a:pPr>
            <a:r>
              <a:rPr lang="ru-RU" b="1" u="sng" dirty="0">
                <a:solidFill>
                  <a:schemeClr val="tx1"/>
                </a:solidFill>
                <a:cs typeface="Arial" panose="020B0604020202020204" pitchFamily="34" charset="0"/>
              </a:rPr>
              <a:t>СЕСТРИНСКОЕ ДЕЛО</a:t>
            </a:r>
          </a:p>
          <a:p>
            <a:pPr algn="ctr">
              <a:defRPr/>
            </a:pPr>
            <a:r>
              <a:rPr lang="ru-RU" b="1" dirty="0">
                <a:solidFill>
                  <a:schemeClr val="tx1"/>
                </a:solidFill>
                <a:cs typeface="Arial" panose="020B0604020202020204" pitchFamily="34" charset="0"/>
              </a:rPr>
              <a:t>1 год 10 месяцев</a:t>
            </a:r>
          </a:p>
          <a:p>
            <a:pPr algn="ctr">
              <a:defRPr/>
            </a:pPr>
            <a:r>
              <a:rPr lang="ru-RU" sz="1050" b="1" dirty="0">
                <a:solidFill>
                  <a:schemeClr val="tx1"/>
                </a:solidFill>
                <a:cs typeface="Arial" panose="020B0604020202020204" pitchFamily="34" charset="0"/>
              </a:rPr>
              <a:t>(на базе  среднего общего образования) ОЧНАЯ ФОРМА ОБУЧЕНИЯ </a:t>
            </a:r>
          </a:p>
          <a:p>
            <a:pPr algn="ctr">
              <a:defRPr/>
            </a:pPr>
            <a:r>
              <a:rPr lang="ru-RU" b="1" dirty="0">
                <a:solidFill>
                  <a:schemeClr val="tx1"/>
                </a:solidFill>
                <a:cs typeface="Arial" panose="020B0604020202020204" pitchFamily="34" charset="0"/>
              </a:rPr>
              <a:t>2 года 10 месяцев</a:t>
            </a:r>
          </a:p>
          <a:p>
            <a:pPr algn="ctr">
              <a:defRPr/>
            </a:pPr>
            <a:r>
              <a:rPr lang="ru-RU" sz="1050" b="1" dirty="0">
                <a:solidFill>
                  <a:schemeClr val="tx1"/>
                </a:solidFill>
                <a:cs typeface="Arial" panose="020B0604020202020204" pitchFamily="34" charset="0"/>
              </a:rPr>
              <a:t>(на базе  основного общего образования) ОЧНАЯ ФОРМА ОБУЧЕНИЯ </a:t>
            </a:r>
          </a:p>
          <a:p>
            <a:pPr algn="ctr">
              <a:defRPr/>
            </a:pPr>
            <a:r>
              <a:rPr lang="ru-RU" b="1" dirty="0">
                <a:solidFill>
                  <a:schemeClr val="tx1"/>
                </a:solidFill>
                <a:cs typeface="Arial" panose="020B0604020202020204" pitchFamily="34" charset="0"/>
              </a:rPr>
              <a:t>2 года 10 месяцев</a:t>
            </a:r>
          </a:p>
          <a:p>
            <a:pPr algn="ctr">
              <a:defRPr/>
            </a:pPr>
            <a:r>
              <a:rPr lang="ru-RU" sz="1050" b="1" dirty="0">
                <a:solidFill>
                  <a:schemeClr val="tx1"/>
                </a:solidFill>
                <a:cs typeface="Arial" panose="020B0604020202020204" pitchFamily="34" charset="0"/>
              </a:rPr>
              <a:t>(на базе  основного общего образования) ОЧНО-ЗАОЧНАЯ ФОРМА ОБУЧЕНИЯ </a:t>
            </a:r>
            <a:endParaRPr lang="ru-RU" b="1" dirty="0">
              <a:solidFill>
                <a:schemeClr val="tx1"/>
              </a:solidFill>
              <a:cs typeface="Arial" panose="020B0604020202020204" pitchFamily="34" charset="0"/>
            </a:endParaRPr>
          </a:p>
        </p:txBody>
      </p:sp>
      <p:sp>
        <p:nvSpPr>
          <p:cNvPr id="10" name="Прямоугольник 9">
            <a:extLst>
              <a:ext uri="{FF2B5EF4-FFF2-40B4-BE49-F238E27FC236}"/>
            </a:extLst>
          </p:cNvPr>
          <p:cNvSpPr/>
          <p:nvPr/>
        </p:nvSpPr>
        <p:spPr>
          <a:xfrm>
            <a:off x="3352800" y="4800600"/>
            <a:ext cx="3276600" cy="1384300"/>
          </a:xfrm>
          <a:prstGeom prst="rect">
            <a:avLst/>
          </a:prstGeom>
          <a:ln w="28575">
            <a:solidFill>
              <a:srgbClr val="C00000"/>
            </a:solidFill>
          </a:ln>
        </p:spPr>
        <p:txBody>
          <a:bodyPr>
            <a:spAutoFit/>
          </a:bodyPr>
          <a:lstStyle/>
          <a:p>
            <a:pPr algn="ctr">
              <a:defRPr/>
            </a:pPr>
            <a:r>
              <a:rPr lang="ru-RU" sz="1050" dirty="0">
                <a:latin typeface="Arial" panose="020B0604020202020204" pitchFamily="34" charset="0"/>
                <a:cs typeface="Arial" panose="020B0604020202020204" pitchFamily="34" charset="0"/>
              </a:rPr>
              <a:t>Приказ Министерства Просвещения РФ от 04.07.2022 г. № 527 "Об утверждении федерального государственного образовательного стандарта среднего профессионального образования по специальности 34.02.01 Сестринское дело" </a:t>
            </a:r>
          </a:p>
          <a:p>
            <a:pPr algn="ctr">
              <a:defRPr/>
            </a:pPr>
            <a:r>
              <a:rPr lang="ru-RU" sz="1050" dirty="0">
                <a:latin typeface="Arial" panose="020B0604020202020204" pitchFamily="34" charset="0"/>
                <a:cs typeface="Arial" panose="020B0604020202020204" pitchFamily="34" charset="0"/>
              </a:rPr>
              <a:t>(Зарегистрировано в Минюсте России  29.07.2022 № 69452)</a:t>
            </a:r>
          </a:p>
        </p:txBody>
      </p:sp>
      <p:sp>
        <p:nvSpPr>
          <p:cNvPr id="11" name="Прямоугольник 10">
            <a:extLst>
              <a:ext uri="{FF2B5EF4-FFF2-40B4-BE49-F238E27FC236}"/>
            </a:extLst>
          </p:cNvPr>
          <p:cNvSpPr/>
          <p:nvPr/>
        </p:nvSpPr>
        <p:spPr>
          <a:xfrm>
            <a:off x="0" y="0"/>
            <a:ext cx="9144000" cy="1219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cs typeface="Arial" panose="020B0604020202020204" pitchFamily="34" charset="0"/>
              </a:rPr>
              <a:t>ПРИЕМ АБИТУРИЕНТОВ </a:t>
            </a:r>
            <a:r>
              <a:rPr lang="ru-RU" sz="2400" b="1" dirty="0" smtClean="0">
                <a:solidFill>
                  <a:schemeClr val="tx1"/>
                </a:solidFill>
                <a:cs typeface="Arial" panose="020B0604020202020204" pitchFamily="34" charset="0"/>
              </a:rPr>
              <a:t>В </a:t>
            </a:r>
            <a:r>
              <a:rPr lang="ru-RU" sz="2400" b="1" dirty="0">
                <a:solidFill>
                  <a:schemeClr val="tx1"/>
                </a:solidFill>
                <a:cs typeface="Arial" panose="020B0604020202020204" pitchFamily="34" charset="0"/>
              </a:rPr>
              <a:t>2023 </a:t>
            </a:r>
            <a:r>
              <a:rPr lang="ru-RU" sz="2400" b="1" dirty="0" smtClean="0">
                <a:solidFill>
                  <a:schemeClr val="tx1"/>
                </a:solidFill>
                <a:cs typeface="Arial" panose="020B0604020202020204" pitchFamily="34" charset="0"/>
              </a:rPr>
              <a:t>ГОДУ</a:t>
            </a:r>
          </a:p>
          <a:p>
            <a:pPr algn="ctr">
              <a:defRPr/>
            </a:pPr>
            <a:r>
              <a:rPr lang="ru-RU" sz="2800" b="1" dirty="0" smtClean="0">
                <a:solidFill>
                  <a:schemeClr val="tx1"/>
                </a:solidFill>
                <a:cs typeface="Arial" panose="020B0604020202020204" pitchFamily="34" charset="0"/>
              </a:rPr>
              <a:t> Каменск-Уральский филиал ГБПОУ «СОМК» </a:t>
            </a:r>
            <a:endParaRPr lang="ru-RU" sz="2800" b="1" dirty="0">
              <a:solidFill>
                <a:schemeClr val="tx1"/>
              </a:solidFill>
              <a:cs typeface="Arial" panose="020B0604020202020204" pitchFamily="34" charset="0"/>
            </a:endParaRPr>
          </a:p>
        </p:txBody>
      </p:sp>
      <p:sp>
        <p:nvSpPr>
          <p:cNvPr id="12" name="Прямоугольник 11">
            <a:extLst>
              <a:ext uri="{FF2B5EF4-FFF2-40B4-BE49-F238E27FC236}"/>
            </a:extLst>
          </p:cNvPr>
          <p:cNvSpPr/>
          <p:nvPr/>
        </p:nvSpPr>
        <p:spPr>
          <a:xfrm>
            <a:off x="6858000" y="1371600"/>
            <a:ext cx="2209800" cy="1371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cs typeface="Arial" panose="020B0604020202020204" pitchFamily="34" charset="0"/>
              </a:rPr>
              <a:t>КЦП </a:t>
            </a:r>
          </a:p>
          <a:p>
            <a:pPr algn="ctr">
              <a:defRPr/>
            </a:pPr>
            <a:r>
              <a:rPr lang="ru-RU" sz="1600" b="1" dirty="0">
                <a:solidFill>
                  <a:schemeClr val="tx1"/>
                </a:solidFill>
                <a:cs typeface="Arial" panose="020B0604020202020204" pitchFamily="34" charset="0"/>
              </a:rPr>
              <a:t>бюджет /целевые</a:t>
            </a:r>
            <a:r>
              <a:rPr lang="ru-RU" sz="2000" b="1" dirty="0">
                <a:solidFill>
                  <a:schemeClr val="tx1"/>
                </a:solidFill>
                <a:cs typeface="Arial" panose="020B0604020202020204" pitchFamily="34" charset="0"/>
              </a:rPr>
              <a:t>– 25/ </a:t>
            </a:r>
            <a:r>
              <a:rPr lang="ru-RU" sz="2000" b="1" dirty="0">
                <a:solidFill>
                  <a:srgbClr val="FF0000"/>
                </a:solidFill>
                <a:cs typeface="Arial" panose="020B0604020202020204" pitchFamily="34" charset="0"/>
              </a:rPr>
              <a:t>11</a:t>
            </a:r>
            <a:r>
              <a:rPr lang="ru-RU" sz="2000" b="1" dirty="0">
                <a:solidFill>
                  <a:schemeClr val="tx1"/>
                </a:solidFill>
                <a:cs typeface="Arial" panose="020B0604020202020204" pitchFamily="34" charset="0"/>
              </a:rPr>
              <a:t> человек</a:t>
            </a:r>
          </a:p>
        </p:txBody>
      </p:sp>
      <p:sp>
        <p:nvSpPr>
          <p:cNvPr id="13" name="Прямоугольник 12">
            <a:extLst>
              <a:ext uri="{FF2B5EF4-FFF2-40B4-BE49-F238E27FC236}"/>
            </a:extLst>
          </p:cNvPr>
          <p:cNvSpPr/>
          <p:nvPr/>
        </p:nvSpPr>
        <p:spPr>
          <a:xfrm>
            <a:off x="6858000" y="2819400"/>
            <a:ext cx="2209800" cy="1371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cs typeface="Arial" panose="020B0604020202020204" pitchFamily="34" charset="0"/>
              </a:rPr>
              <a:t>КЦП </a:t>
            </a:r>
          </a:p>
          <a:p>
            <a:pPr algn="ctr">
              <a:defRPr/>
            </a:pPr>
            <a:r>
              <a:rPr lang="ru-RU" sz="1600" b="1" dirty="0">
                <a:solidFill>
                  <a:schemeClr val="tx1"/>
                </a:solidFill>
                <a:cs typeface="Arial" panose="020B0604020202020204" pitchFamily="34" charset="0"/>
              </a:rPr>
              <a:t>Внебюджет </a:t>
            </a:r>
          </a:p>
          <a:p>
            <a:pPr algn="ctr">
              <a:defRPr/>
            </a:pPr>
            <a:r>
              <a:rPr lang="ru-RU" sz="2000" b="1" dirty="0">
                <a:solidFill>
                  <a:schemeClr val="tx1"/>
                </a:solidFill>
                <a:cs typeface="Arial" panose="020B0604020202020204" pitchFamily="34" charset="0"/>
              </a:rPr>
              <a:t>15 человек</a:t>
            </a:r>
          </a:p>
        </p:txBody>
      </p:sp>
      <p:sp>
        <p:nvSpPr>
          <p:cNvPr id="14" name="Прямоугольник 13">
            <a:extLst>
              <a:ext uri="{FF2B5EF4-FFF2-40B4-BE49-F238E27FC236}"/>
            </a:extLst>
          </p:cNvPr>
          <p:cNvSpPr/>
          <p:nvPr/>
        </p:nvSpPr>
        <p:spPr>
          <a:xfrm>
            <a:off x="6781800" y="4267200"/>
            <a:ext cx="22860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cs typeface="Arial" panose="020B0604020202020204" pitchFamily="34" charset="0"/>
              </a:rPr>
              <a:t>КЦП (11 классов)</a:t>
            </a:r>
          </a:p>
          <a:p>
            <a:pPr algn="ctr">
              <a:defRPr/>
            </a:pPr>
            <a:r>
              <a:rPr lang="ru-RU" sz="1400" b="1" dirty="0">
                <a:solidFill>
                  <a:schemeClr val="tx1"/>
                </a:solidFill>
                <a:cs typeface="Arial" panose="020B0604020202020204" pitchFamily="34" charset="0"/>
              </a:rPr>
              <a:t>бюджет /целевые</a:t>
            </a:r>
            <a:r>
              <a:rPr lang="ru-RU" b="1" dirty="0">
                <a:solidFill>
                  <a:schemeClr val="tx1"/>
                </a:solidFill>
                <a:cs typeface="Arial" panose="020B0604020202020204" pitchFamily="34" charset="0"/>
              </a:rPr>
              <a:t>–  25/ </a:t>
            </a:r>
            <a:r>
              <a:rPr lang="ru-RU" b="1" dirty="0">
                <a:solidFill>
                  <a:srgbClr val="FF0000"/>
                </a:solidFill>
                <a:cs typeface="Arial" panose="020B0604020202020204" pitchFamily="34" charset="0"/>
              </a:rPr>
              <a:t>7</a:t>
            </a:r>
            <a:r>
              <a:rPr lang="ru-RU" b="1" dirty="0">
                <a:solidFill>
                  <a:schemeClr val="tx1"/>
                </a:solidFill>
                <a:cs typeface="Arial" panose="020B0604020202020204" pitchFamily="34" charset="0"/>
              </a:rPr>
              <a:t> человек</a:t>
            </a:r>
          </a:p>
        </p:txBody>
      </p:sp>
      <p:sp>
        <p:nvSpPr>
          <p:cNvPr id="15" name="Прямоугольник 14">
            <a:extLst>
              <a:ext uri="{FF2B5EF4-FFF2-40B4-BE49-F238E27FC236}"/>
            </a:extLst>
          </p:cNvPr>
          <p:cNvSpPr/>
          <p:nvPr/>
        </p:nvSpPr>
        <p:spPr>
          <a:xfrm>
            <a:off x="6781800" y="5105400"/>
            <a:ext cx="22860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cs typeface="Arial" panose="020B0604020202020204" pitchFamily="34" charset="0"/>
              </a:rPr>
              <a:t>КЦП (9 классов)</a:t>
            </a:r>
          </a:p>
          <a:p>
            <a:pPr algn="ctr">
              <a:defRPr/>
            </a:pPr>
            <a:r>
              <a:rPr lang="ru-RU" sz="1400" b="1" dirty="0">
                <a:solidFill>
                  <a:schemeClr val="tx1"/>
                </a:solidFill>
                <a:cs typeface="Arial" panose="020B0604020202020204" pitchFamily="34" charset="0"/>
              </a:rPr>
              <a:t>бюджет /целевые</a:t>
            </a:r>
            <a:r>
              <a:rPr lang="ru-RU" b="1" dirty="0">
                <a:solidFill>
                  <a:schemeClr val="tx1"/>
                </a:solidFill>
                <a:cs typeface="Arial" panose="020B0604020202020204" pitchFamily="34" charset="0"/>
              </a:rPr>
              <a:t>–  100/ </a:t>
            </a:r>
            <a:r>
              <a:rPr lang="ru-RU" b="1" dirty="0">
                <a:solidFill>
                  <a:srgbClr val="FF0000"/>
                </a:solidFill>
                <a:cs typeface="Arial" panose="020B0604020202020204" pitchFamily="34" charset="0"/>
              </a:rPr>
              <a:t>13</a:t>
            </a:r>
            <a:r>
              <a:rPr lang="ru-RU" b="1" dirty="0">
                <a:solidFill>
                  <a:schemeClr val="tx1"/>
                </a:solidFill>
                <a:cs typeface="Arial" panose="020B0604020202020204" pitchFamily="34" charset="0"/>
              </a:rPr>
              <a:t> человек</a:t>
            </a:r>
          </a:p>
        </p:txBody>
      </p:sp>
      <p:sp>
        <p:nvSpPr>
          <p:cNvPr id="16" name="Прямоугольник 15">
            <a:extLst>
              <a:ext uri="{FF2B5EF4-FFF2-40B4-BE49-F238E27FC236}"/>
            </a:extLst>
          </p:cNvPr>
          <p:cNvSpPr/>
          <p:nvPr/>
        </p:nvSpPr>
        <p:spPr>
          <a:xfrm>
            <a:off x="6781800" y="5943600"/>
            <a:ext cx="2286000" cy="76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cs typeface="Arial" panose="020B0604020202020204" pitchFamily="34" charset="0"/>
              </a:rPr>
              <a:t>КЦП (11 классов, </a:t>
            </a:r>
            <a:r>
              <a:rPr lang="ru-RU" sz="1400" b="1" dirty="0" err="1">
                <a:solidFill>
                  <a:schemeClr val="tx1"/>
                </a:solidFill>
                <a:cs typeface="Arial" panose="020B0604020202020204" pitchFamily="34" charset="0"/>
              </a:rPr>
              <a:t>о-з</a:t>
            </a:r>
            <a:r>
              <a:rPr lang="ru-RU" sz="1400" b="1" dirty="0">
                <a:solidFill>
                  <a:schemeClr val="tx1"/>
                </a:solidFill>
                <a:cs typeface="Arial" panose="020B0604020202020204" pitchFamily="34" charset="0"/>
              </a:rPr>
              <a:t>)</a:t>
            </a:r>
          </a:p>
          <a:p>
            <a:pPr algn="ctr">
              <a:defRPr/>
            </a:pPr>
            <a:r>
              <a:rPr lang="ru-RU" sz="1400" b="1" dirty="0">
                <a:solidFill>
                  <a:schemeClr val="tx1"/>
                </a:solidFill>
                <a:cs typeface="Arial" panose="020B0604020202020204" pitchFamily="34" charset="0"/>
              </a:rPr>
              <a:t>Бюджет </a:t>
            </a:r>
            <a:r>
              <a:rPr lang="ru-RU" b="1" dirty="0">
                <a:solidFill>
                  <a:schemeClr val="tx1"/>
                </a:solidFill>
                <a:cs typeface="Arial" panose="020B0604020202020204" pitchFamily="34" charset="0"/>
              </a:rPr>
              <a:t>–  </a:t>
            </a:r>
          </a:p>
          <a:p>
            <a:pPr algn="ctr">
              <a:defRPr/>
            </a:pPr>
            <a:r>
              <a:rPr lang="ru-RU" b="1" dirty="0">
                <a:solidFill>
                  <a:schemeClr val="tx1"/>
                </a:solidFill>
                <a:cs typeface="Arial" panose="020B0604020202020204" pitchFamily="34" charset="0"/>
              </a:rPr>
              <a:t>15 человек</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A39C4B5-A659-4E25-917E-DD6FE12213FA}"/>
              </a:ext>
            </a:extLst>
          </p:cNvPr>
          <p:cNvSpPr txBox="1">
            <a:spLocks/>
          </p:cNvSpPr>
          <p:nvPr/>
        </p:nvSpPr>
        <p:spPr>
          <a:xfrm>
            <a:off x="0" y="82756"/>
            <a:ext cx="9144000" cy="740749"/>
          </a:xfrm>
          <a:prstGeom prst="rect">
            <a:avLst/>
          </a:prstGeom>
          <a:gradFill>
            <a:gsLst>
              <a:gs pos="0">
                <a:srgbClr val="22B45D">
                  <a:alpha val="95000"/>
                </a:srgbClr>
              </a:gs>
              <a:gs pos="34000">
                <a:srgbClr val="22523A"/>
              </a:gs>
              <a:gs pos="0">
                <a:srgbClr val="22B45D"/>
              </a:gs>
              <a:gs pos="81000">
                <a:srgbClr val="185C2B"/>
              </a:gs>
              <a:gs pos="99000">
                <a:srgbClr val="22B45D"/>
              </a:gs>
            </a:gsLst>
            <a:lin ang="1800000" scaled="0"/>
          </a:gradFill>
        </p:spPr>
        <p:txBody>
          <a:bodyPr wrap="square" rtlCol="0" anchor="ctr" anchorCtr="0">
            <a:noAutofit/>
          </a:bodyPr>
          <a:lstStyle/>
          <a:p>
            <a:pPr algn="ctr" fontAlgn="base">
              <a:spcBef>
                <a:spcPct val="0"/>
              </a:spcBef>
              <a:spcAft>
                <a:spcPct val="0"/>
              </a:spcAft>
            </a:pPr>
            <a:r>
              <a:rPr lang="ru-RU" sz="2800" b="1" dirty="0">
                <a:solidFill>
                  <a:prstClr val="white"/>
                </a:solidFill>
                <a:latin typeface="Arial Black" panose="020B0A04020102020204" pitchFamily="34" charset="0"/>
                <a:cs typeface="Arial" panose="020B0604020202020204" pitchFamily="34" charset="0"/>
              </a:rPr>
              <a:t>ПОРЯДОК ПРИЕМА ДОКУМЕНТОВ В 2023 г.</a:t>
            </a:r>
          </a:p>
        </p:txBody>
      </p:sp>
      <p:sp>
        <p:nvSpPr>
          <p:cNvPr id="5" name="TextBox 4">
            <a:extLst>
              <a:ext uri="{FF2B5EF4-FFF2-40B4-BE49-F238E27FC236}">
                <a16:creationId xmlns:a16="http://schemas.microsoft.com/office/drawing/2014/main" xmlns="" id="{4E1D0D2C-BF5B-404E-99A5-29E2E99ACF09}"/>
              </a:ext>
            </a:extLst>
          </p:cNvPr>
          <p:cNvSpPr txBox="1"/>
          <p:nvPr/>
        </p:nvSpPr>
        <p:spPr>
          <a:xfrm>
            <a:off x="899592" y="839729"/>
            <a:ext cx="3384376" cy="338554"/>
          </a:xfrm>
          <a:prstGeom prst="rect">
            <a:avLst/>
          </a:prstGeom>
          <a:solidFill>
            <a:srgbClr val="C00000"/>
          </a:solidFill>
          <a:ln>
            <a:solidFill>
              <a:srgbClr val="C00000"/>
            </a:solidFill>
          </a:ln>
        </p:spPr>
        <p:txBody>
          <a:bodyPr wrap="square" rtlCol="0">
            <a:spAutoFit/>
          </a:bodyPr>
          <a:lstStyle/>
          <a:p>
            <a:pPr algn="ctr"/>
            <a:r>
              <a:rPr lang="ru-RU" sz="1600" b="1" dirty="0">
                <a:solidFill>
                  <a:schemeClr val="bg1"/>
                </a:solidFill>
                <a:latin typeface="Arial" panose="020B0604020202020204" pitchFamily="34" charset="0"/>
                <a:cs typeface="Arial" panose="020B0604020202020204" pitchFamily="34" charset="0"/>
              </a:rPr>
              <a:t>Сроки приема документов</a:t>
            </a:r>
          </a:p>
        </p:txBody>
      </p:sp>
      <p:graphicFrame>
        <p:nvGraphicFramePr>
          <p:cNvPr id="6" name="Таблица 5">
            <a:extLst>
              <a:ext uri="{FF2B5EF4-FFF2-40B4-BE49-F238E27FC236}">
                <a16:creationId xmlns:a16="http://schemas.microsoft.com/office/drawing/2014/main" xmlns="" id="{BAF78560-EEAA-4488-86FE-CFAF598417CB}"/>
              </a:ext>
            </a:extLst>
          </p:cNvPr>
          <p:cNvGraphicFramePr>
            <a:graphicFrameLocks noGrp="1"/>
          </p:cNvGraphicFramePr>
          <p:nvPr>
            <p:extLst>
              <p:ext uri="{D42A27DB-BD31-4B8C-83A1-F6EECF244321}">
                <p14:modId xmlns="" xmlns:p14="http://schemas.microsoft.com/office/powerpoint/2010/main" val="2547693203"/>
              </p:ext>
            </p:extLst>
          </p:nvPr>
        </p:nvGraphicFramePr>
        <p:xfrm>
          <a:off x="181472" y="1305036"/>
          <a:ext cx="5488328" cy="2465646"/>
        </p:xfrm>
        <a:graphic>
          <a:graphicData uri="http://schemas.openxmlformats.org/drawingml/2006/table">
            <a:tbl>
              <a:tblPr firstRow="1" firstCol="1" bandRow="1">
                <a:tableStyleId>{5C22544A-7EE6-4342-B048-85BDC9FD1C3A}</a:tableStyleId>
              </a:tblPr>
              <a:tblGrid>
                <a:gridCol w="2806352">
                  <a:extLst>
                    <a:ext uri="{9D8B030D-6E8A-4147-A177-3AD203B41FA5}">
                      <a16:colId xmlns:a16="http://schemas.microsoft.com/office/drawing/2014/main" xmlns="" val="241650808"/>
                    </a:ext>
                  </a:extLst>
                </a:gridCol>
                <a:gridCol w="648072">
                  <a:extLst>
                    <a:ext uri="{9D8B030D-6E8A-4147-A177-3AD203B41FA5}">
                      <a16:colId xmlns:a16="http://schemas.microsoft.com/office/drawing/2014/main" xmlns="" val="523553125"/>
                    </a:ext>
                  </a:extLst>
                </a:gridCol>
                <a:gridCol w="968089">
                  <a:extLst>
                    <a:ext uri="{9D8B030D-6E8A-4147-A177-3AD203B41FA5}">
                      <a16:colId xmlns:a16="http://schemas.microsoft.com/office/drawing/2014/main" xmlns="" val="848318975"/>
                    </a:ext>
                  </a:extLst>
                </a:gridCol>
                <a:gridCol w="1065815">
                  <a:extLst>
                    <a:ext uri="{9D8B030D-6E8A-4147-A177-3AD203B41FA5}">
                      <a16:colId xmlns:a16="http://schemas.microsoft.com/office/drawing/2014/main" xmlns="" val="1199705774"/>
                    </a:ext>
                  </a:extLst>
                </a:gridCol>
              </a:tblGrid>
              <a:tr h="652175">
                <a:tc>
                  <a:txBody>
                    <a:bodyPr/>
                    <a:lstStyle/>
                    <a:p>
                      <a:pPr indent="13970" algn="ctr">
                        <a:lnSpc>
                          <a:spcPct val="107000"/>
                        </a:lnSpc>
                        <a:spcAft>
                          <a:spcPts val="800"/>
                        </a:spcAft>
                      </a:pPr>
                      <a:r>
                        <a:rPr lang="ru-RU" sz="1000" dirty="0">
                          <a:solidFill>
                            <a:schemeClr val="tx1"/>
                          </a:solidFill>
                          <a:effectLst/>
                          <a:latin typeface="Times New Roman" panose="02020603050405020304" pitchFamily="18" charset="0"/>
                          <a:cs typeface="Times New Roman" panose="02020603050405020304" pitchFamily="18" charset="0"/>
                        </a:rPr>
                        <a:t>Специальности</a:t>
                      </a:r>
                      <a:endPar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766" marR="47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3970" algn="ctr">
                        <a:lnSpc>
                          <a:spcPct val="107000"/>
                        </a:lnSpc>
                        <a:spcAft>
                          <a:spcPts val="800"/>
                        </a:spcAft>
                      </a:pPr>
                      <a:r>
                        <a:rPr lang="ru-RU" sz="1000" dirty="0">
                          <a:solidFill>
                            <a:schemeClr val="tx1"/>
                          </a:solidFill>
                          <a:effectLst/>
                          <a:latin typeface="Times New Roman" panose="02020603050405020304" pitchFamily="18" charset="0"/>
                          <a:cs typeface="Times New Roman" panose="02020603050405020304" pitchFamily="18" charset="0"/>
                        </a:rPr>
                        <a:t>Форма обучения</a:t>
                      </a:r>
                      <a:endPar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766" marR="47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3970" algn="ctr">
                        <a:lnSpc>
                          <a:spcPct val="107000"/>
                        </a:lnSpc>
                        <a:spcAft>
                          <a:spcPts val="800"/>
                        </a:spcAft>
                      </a:pPr>
                      <a:r>
                        <a:rPr lang="ru-RU" sz="1000" dirty="0">
                          <a:solidFill>
                            <a:schemeClr val="tx1"/>
                          </a:solidFill>
                          <a:effectLst/>
                          <a:latin typeface="Times New Roman" panose="02020603050405020304" pitchFamily="18" charset="0"/>
                          <a:cs typeface="Times New Roman" panose="02020603050405020304" pitchFamily="18" charset="0"/>
                        </a:rPr>
                        <a:t>Срок подачи документов</a:t>
                      </a:r>
                      <a:endPar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766" marR="47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3970" algn="ctr">
                        <a:lnSpc>
                          <a:spcPct val="107000"/>
                        </a:lnSpc>
                        <a:spcAft>
                          <a:spcPts val="80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Вступительное испытание</a:t>
                      </a:r>
                    </a:p>
                  </a:txBody>
                  <a:tcPr marL="47766" marR="47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21112451"/>
                  </a:ext>
                </a:extLst>
              </a:tr>
              <a:tr h="815114">
                <a:tc>
                  <a:txBody>
                    <a:bodyPr/>
                    <a:lstStyle/>
                    <a:p>
                      <a:pPr marL="0" marR="0" lvl="0" indent="13970" algn="just" defTabSz="914400" rtl="0" eaLnBrk="1" fontAlgn="auto" latinLnBrk="0" hangingPunct="1">
                        <a:lnSpc>
                          <a:spcPct val="100000"/>
                        </a:lnSpc>
                        <a:spcBef>
                          <a:spcPts val="0"/>
                        </a:spcBef>
                        <a:spcAft>
                          <a:spcPts val="600"/>
                        </a:spcAft>
                        <a:buClrTx/>
                        <a:buSzTx/>
                        <a:buFontTx/>
                        <a:buNone/>
                        <a:tabLst/>
                        <a:defRPr/>
                      </a:pPr>
                      <a:r>
                        <a:rPr lang="ru-RU" sz="1200" dirty="0">
                          <a:solidFill>
                            <a:schemeClr val="tx1"/>
                          </a:solidFill>
                          <a:effectLst/>
                          <a:latin typeface="Times New Roman" panose="02020603050405020304" pitchFamily="18" charset="0"/>
                          <a:cs typeface="Times New Roman" panose="02020603050405020304" pitchFamily="18" charset="0"/>
                        </a:rPr>
                        <a:t>34.02.01 Сестринское дело</a:t>
                      </a:r>
                    </a:p>
                    <a:p>
                      <a:pPr marL="0" marR="0" lvl="0" indent="13970" algn="just" defTabSz="914400" rtl="0" eaLnBrk="1" fontAlgn="auto" latinLnBrk="0" hangingPunct="1">
                        <a:lnSpc>
                          <a:spcPct val="100000"/>
                        </a:lnSpc>
                        <a:spcBef>
                          <a:spcPts val="0"/>
                        </a:spcBef>
                        <a:spcAft>
                          <a:spcPts val="600"/>
                        </a:spcAft>
                        <a:buClrTx/>
                        <a:buSzTx/>
                        <a:buFontTx/>
                        <a:buNone/>
                        <a:tabLst/>
                        <a:defRPr/>
                      </a:pPr>
                      <a:r>
                        <a:rPr lang="ru-RU" sz="1200" dirty="0" smtClean="0">
                          <a:solidFill>
                            <a:schemeClr val="tx1"/>
                          </a:solidFill>
                          <a:effectLst/>
                          <a:latin typeface="Times New Roman" panose="02020603050405020304" pitchFamily="18" charset="0"/>
                          <a:cs typeface="Times New Roman" panose="02020603050405020304" pitchFamily="18" charset="0"/>
                        </a:rPr>
                        <a:t>31.02.01 </a:t>
                      </a:r>
                      <a:r>
                        <a:rPr lang="ru-RU" sz="1200" dirty="0">
                          <a:solidFill>
                            <a:schemeClr val="tx1"/>
                          </a:solidFill>
                          <a:effectLst/>
                          <a:latin typeface="Times New Roman" panose="02020603050405020304" pitchFamily="18" charset="0"/>
                          <a:cs typeface="Times New Roman" panose="02020603050405020304" pitchFamily="18" charset="0"/>
                        </a:rPr>
                        <a:t>Лечебное дело</a:t>
                      </a:r>
                    </a:p>
                  </a:txBody>
                  <a:tcPr marL="47766" marR="47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3970" algn="just">
                        <a:lnSpc>
                          <a:spcPct val="100000"/>
                        </a:lnSpc>
                        <a:spcAft>
                          <a:spcPts val="600"/>
                        </a:spcAft>
                      </a:pPr>
                      <a:r>
                        <a:rPr lang="ru-RU" sz="10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Очная</a:t>
                      </a:r>
                    </a:p>
                    <a:p>
                      <a:pPr indent="13970" algn="just">
                        <a:lnSpc>
                          <a:spcPct val="100000"/>
                        </a:lnSpc>
                        <a:spcAft>
                          <a:spcPts val="600"/>
                        </a:spcAft>
                      </a:pPr>
                      <a:endPar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3970" algn="just">
                        <a:lnSpc>
                          <a:spcPct val="100000"/>
                        </a:lnSpc>
                        <a:spcAft>
                          <a:spcPts val="600"/>
                        </a:spcAft>
                      </a:pPr>
                      <a:endPar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766" marR="47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3970" algn="just">
                        <a:lnSpc>
                          <a:spcPct val="100000"/>
                        </a:lnSpc>
                        <a:spcAft>
                          <a:spcPts val="600"/>
                        </a:spcAft>
                      </a:pPr>
                      <a:r>
                        <a:rPr lang="ru-RU" sz="10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 10 </a:t>
                      </a:r>
                      <a:r>
                        <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августа</a:t>
                      </a:r>
                    </a:p>
                  </a:txBody>
                  <a:tcPr marL="47766" marR="47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3970" algn="just">
                        <a:lnSpc>
                          <a:spcPct val="100000"/>
                        </a:lnSpc>
                        <a:spcAft>
                          <a:spcPts val="600"/>
                        </a:spcAft>
                      </a:pPr>
                      <a:r>
                        <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Психологическое тестирование</a:t>
                      </a:r>
                    </a:p>
                  </a:txBody>
                  <a:tcPr marL="47766" marR="47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09692967"/>
                  </a:ext>
                </a:extLst>
              </a:tr>
              <a:tr h="449717">
                <a:tc>
                  <a:txBody>
                    <a:bodyPr/>
                    <a:lstStyle/>
                    <a:p>
                      <a:pPr marL="0" marR="0" lvl="0" indent="13970" algn="just" defTabSz="914400" rtl="0" eaLnBrk="1" fontAlgn="auto" latinLnBrk="0" hangingPunct="1">
                        <a:lnSpc>
                          <a:spcPct val="100000"/>
                        </a:lnSpc>
                        <a:spcBef>
                          <a:spcPts val="0"/>
                        </a:spcBef>
                        <a:spcAft>
                          <a:spcPts val="600"/>
                        </a:spcAft>
                        <a:buClrTx/>
                        <a:buSzTx/>
                        <a:buFontTx/>
                        <a:buNone/>
                        <a:tabLst/>
                        <a:defRPr/>
                      </a:pPr>
                      <a:r>
                        <a:rPr lang="ru-RU" sz="1200" dirty="0">
                          <a:solidFill>
                            <a:schemeClr val="tx1"/>
                          </a:solidFill>
                          <a:effectLst/>
                          <a:latin typeface="Times New Roman" panose="02020603050405020304" pitchFamily="18" charset="0"/>
                          <a:cs typeface="Times New Roman" panose="02020603050405020304" pitchFamily="18" charset="0"/>
                        </a:rPr>
                        <a:t>34.02.01 Сестринское дело</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766" marR="47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3970" algn="just">
                        <a:lnSpc>
                          <a:spcPct val="100000"/>
                        </a:lnSpc>
                        <a:spcAft>
                          <a:spcPts val="60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Очно-заочная</a:t>
                      </a:r>
                    </a:p>
                  </a:txBody>
                  <a:tcPr marL="47766" marR="47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3970" algn="just">
                        <a:lnSpc>
                          <a:spcPct val="100000"/>
                        </a:lnSpc>
                        <a:spcAft>
                          <a:spcPts val="600"/>
                        </a:spcAft>
                      </a:pPr>
                      <a:r>
                        <a:rPr lang="ru-RU" sz="10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до 20 </a:t>
                      </a:r>
                      <a:r>
                        <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августа</a:t>
                      </a:r>
                    </a:p>
                  </a:txBody>
                  <a:tcPr marL="47766" marR="47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13970" algn="just" defTabSz="914400" rtl="0" eaLnBrk="1" fontAlgn="auto" latinLnBrk="0" hangingPunct="1">
                        <a:lnSpc>
                          <a:spcPct val="100000"/>
                        </a:lnSpc>
                        <a:spcBef>
                          <a:spcPts val="0"/>
                        </a:spcBef>
                        <a:spcAft>
                          <a:spcPts val="600"/>
                        </a:spcAft>
                        <a:buClrTx/>
                        <a:buSzTx/>
                        <a:buFontTx/>
                        <a:buNone/>
                        <a:tabLst/>
                        <a:defRPr/>
                      </a:pPr>
                      <a:r>
                        <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Психологическое тестирование</a:t>
                      </a:r>
                    </a:p>
                  </a:txBody>
                  <a:tcPr marL="47766" marR="47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03615809"/>
                  </a:ext>
                </a:extLst>
              </a:tr>
              <a:tr h="449717">
                <a:tc>
                  <a:txBody>
                    <a:bodyPr/>
                    <a:lstStyle/>
                    <a:p>
                      <a:pPr marL="0" marR="0" lvl="0" indent="13970" algn="just" defTabSz="914400" rtl="0" eaLnBrk="1" fontAlgn="auto" latinLnBrk="0" hangingPunct="1">
                        <a:lnSpc>
                          <a:spcPct val="100000"/>
                        </a:lnSpc>
                        <a:spcBef>
                          <a:spcPts val="0"/>
                        </a:spcBef>
                        <a:spcAft>
                          <a:spcPts val="600"/>
                        </a:spcAft>
                        <a:buClrTx/>
                        <a:buSzTx/>
                        <a:buFontTx/>
                        <a:buNone/>
                        <a:tabLst/>
                        <a:defRPr/>
                      </a:pPr>
                      <a:r>
                        <a:rPr lang="ru-RU" sz="1200" dirty="0">
                          <a:solidFill>
                            <a:schemeClr val="tx1"/>
                          </a:solidFill>
                          <a:effectLst/>
                          <a:latin typeface="Times New Roman" panose="02020603050405020304" pitchFamily="18" charset="0"/>
                          <a:cs typeface="Times New Roman" panose="02020603050405020304" pitchFamily="18" charset="0"/>
                        </a:rPr>
                        <a:t>31.02.05 Стоматология ортопедическая</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766" marR="47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3970" algn="just">
                        <a:lnSpc>
                          <a:spcPct val="100000"/>
                        </a:lnSpc>
                        <a:spcAft>
                          <a:spcPts val="60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Очная</a:t>
                      </a:r>
                    </a:p>
                  </a:txBody>
                  <a:tcPr marL="47766" marR="47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3970" algn="just">
                        <a:lnSpc>
                          <a:spcPct val="100000"/>
                        </a:lnSpc>
                        <a:spcAft>
                          <a:spcPts val="600"/>
                        </a:spcAft>
                      </a:pPr>
                      <a:r>
                        <a:rPr lang="ru-RU" sz="10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 10 </a:t>
                      </a:r>
                      <a:r>
                        <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августа</a:t>
                      </a:r>
                    </a:p>
                  </a:txBody>
                  <a:tcPr marL="47766" marR="47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3970" algn="just">
                        <a:lnSpc>
                          <a:spcPct val="100000"/>
                        </a:lnSpc>
                        <a:spcAft>
                          <a:spcPts val="600"/>
                        </a:spcAft>
                      </a:pPr>
                      <a:r>
                        <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Мануальные навыки</a:t>
                      </a:r>
                    </a:p>
                  </a:txBody>
                  <a:tcPr marL="47766" marR="47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2703090"/>
                  </a:ext>
                </a:extLst>
              </a:tr>
            </a:tbl>
          </a:graphicData>
        </a:graphic>
      </p:graphicFrame>
      <p:sp>
        <p:nvSpPr>
          <p:cNvPr id="7" name="TextBox 6">
            <a:extLst>
              <a:ext uri="{FF2B5EF4-FFF2-40B4-BE49-F238E27FC236}">
                <a16:creationId xmlns:a16="http://schemas.microsoft.com/office/drawing/2014/main" xmlns="" id="{4E1D0D2C-BF5B-404E-99A5-29E2E99ACF09}"/>
              </a:ext>
            </a:extLst>
          </p:cNvPr>
          <p:cNvSpPr txBox="1"/>
          <p:nvPr/>
        </p:nvSpPr>
        <p:spPr>
          <a:xfrm>
            <a:off x="5105784" y="839729"/>
            <a:ext cx="4038216" cy="338554"/>
          </a:xfrm>
          <a:prstGeom prst="rect">
            <a:avLst/>
          </a:prstGeom>
          <a:solidFill>
            <a:srgbClr val="C00000"/>
          </a:solidFill>
          <a:ln>
            <a:solidFill>
              <a:srgbClr val="C00000"/>
            </a:solidFill>
          </a:ln>
        </p:spPr>
        <p:txBody>
          <a:bodyPr wrap="square" rtlCol="0">
            <a:spAutoFit/>
          </a:bodyPr>
          <a:lstStyle/>
          <a:p>
            <a:pPr algn="ctr"/>
            <a:r>
              <a:rPr lang="ru-RU" sz="1600" b="1" dirty="0">
                <a:solidFill>
                  <a:schemeClr val="bg1"/>
                </a:solidFill>
                <a:latin typeface="Arial" panose="020B0604020202020204" pitchFamily="34" charset="0"/>
                <a:cs typeface="Arial" panose="020B0604020202020204" pitchFamily="34" charset="0"/>
              </a:rPr>
              <a:t>Перечень необходимых документов</a:t>
            </a:r>
          </a:p>
        </p:txBody>
      </p:sp>
      <p:sp>
        <p:nvSpPr>
          <p:cNvPr id="8" name="Прямоугольник 7"/>
          <p:cNvSpPr/>
          <p:nvPr/>
        </p:nvSpPr>
        <p:spPr>
          <a:xfrm>
            <a:off x="5760132" y="1340768"/>
            <a:ext cx="3294144" cy="2031325"/>
          </a:xfrm>
          <a:prstGeom prst="rect">
            <a:avLst/>
          </a:prstGeom>
          <a:ln w="19050">
            <a:solidFill>
              <a:srgbClr val="C00000"/>
            </a:solidFill>
          </a:ln>
        </p:spPr>
        <p:txBody>
          <a:bodyPr wrap="square">
            <a:spAutoFit/>
          </a:bodyPr>
          <a:lstStyle/>
          <a:p>
            <a:r>
              <a:rPr lang="ru-RU" sz="1400" b="1" dirty="0">
                <a:latin typeface="Arial" panose="020B0604020202020204" pitchFamily="34" charset="0"/>
                <a:cs typeface="Arial" panose="020B0604020202020204" pitchFamily="34" charset="0"/>
              </a:rPr>
              <a:t>Граждане Российской Федерации</a:t>
            </a:r>
          </a:p>
          <a:p>
            <a:endParaRPr lang="ru-RU" sz="1400" dirty="0">
              <a:latin typeface="Arial" panose="020B0604020202020204" pitchFamily="34" charset="0"/>
              <a:cs typeface="Arial" panose="020B0604020202020204" pitchFamily="34" charset="0"/>
            </a:endParaRPr>
          </a:p>
          <a:p>
            <a:pPr marL="342900" indent="-342900">
              <a:buAutoNum type="arabicPeriod"/>
            </a:pPr>
            <a:r>
              <a:rPr lang="ru-RU" sz="1400" dirty="0">
                <a:latin typeface="Arial" panose="020B0604020202020204" pitchFamily="34" charset="0"/>
                <a:cs typeface="Arial" panose="020B0604020202020204" pitchFamily="34" charset="0"/>
              </a:rPr>
              <a:t>Документ об образовании (оригинал + копия);</a:t>
            </a:r>
          </a:p>
          <a:p>
            <a:pPr marL="342900" indent="-342900">
              <a:buAutoNum type="arabicPeriod"/>
            </a:pPr>
            <a:r>
              <a:rPr lang="ru-RU" sz="1400" dirty="0">
                <a:latin typeface="Arial" panose="020B0604020202020204" pitchFamily="34" charset="0"/>
                <a:cs typeface="Arial" panose="020B0604020202020204" pitchFamily="34" charset="0"/>
              </a:rPr>
              <a:t>Документ, удостоверяющий личность (оригинал + копия);</a:t>
            </a:r>
          </a:p>
          <a:p>
            <a:pPr marL="342900" indent="-342900">
              <a:buAutoNum type="arabicPeriod"/>
            </a:pPr>
            <a:r>
              <a:rPr lang="ru-RU" sz="1400" dirty="0">
                <a:latin typeface="Arial" panose="020B0604020202020204" pitchFamily="34" charset="0"/>
                <a:cs typeface="Arial" panose="020B0604020202020204" pitchFamily="34" charset="0"/>
              </a:rPr>
              <a:t>4 фотографии (размер 3х4 см);</a:t>
            </a:r>
          </a:p>
          <a:p>
            <a:pPr marL="342900" indent="-342900">
              <a:buAutoNum type="arabicPeriod"/>
            </a:pPr>
            <a:r>
              <a:rPr lang="ru-RU" sz="1400" dirty="0">
                <a:latin typeface="Arial" panose="020B0604020202020204" pitchFamily="34" charset="0"/>
                <a:cs typeface="Arial" panose="020B0604020202020204" pitchFamily="34" charset="0"/>
              </a:rPr>
              <a:t>Медицинская справка (оригинал).</a:t>
            </a:r>
          </a:p>
        </p:txBody>
      </p:sp>
      <p:sp>
        <p:nvSpPr>
          <p:cNvPr id="9" name="Прямоугольник 8"/>
          <p:cNvSpPr/>
          <p:nvPr/>
        </p:nvSpPr>
        <p:spPr>
          <a:xfrm>
            <a:off x="5796136" y="3501008"/>
            <a:ext cx="3222136" cy="3108543"/>
          </a:xfrm>
          <a:prstGeom prst="rect">
            <a:avLst/>
          </a:prstGeom>
          <a:ln w="19050">
            <a:solidFill>
              <a:srgbClr val="C00000"/>
            </a:solidFill>
          </a:ln>
        </p:spPr>
        <p:txBody>
          <a:bodyPr wrap="square">
            <a:spAutoFit/>
          </a:bodyPr>
          <a:lstStyle/>
          <a:p>
            <a:r>
              <a:rPr lang="ru-RU" sz="1400" b="1" dirty="0">
                <a:latin typeface="Arial" panose="020B0604020202020204" pitchFamily="34" charset="0"/>
                <a:cs typeface="Arial" panose="020B0604020202020204" pitchFamily="34" charset="0"/>
              </a:rPr>
              <a:t>Иностранные граждане</a:t>
            </a:r>
          </a:p>
          <a:p>
            <a:endParaRPr lang="ru-RU" sz="1400" b="1" dirty="0">
              <a:latin typeface="Arial" panose="020B0604020202020204" pitchFamily="34" charset="0"/>
              <a:cs typeface="Arial" panose="020B0604020202020204" pitchFamily="34" charset="0"/>
            </a:endParaRPr>
          </a:p>
          <a:p>
            <a:pPr marL="342900" indent="-342900">
              <a:buAutoNum type="arabicPeriod"/>
            </a:pPr>
            <a:r>
              <a:rPr lang="ru-RU" sz="1400" dirty="0">
                <a:latin typeface="Arial" panose="020B0604020202020204" pitchFamily="34" charset="0"/>
                <a:cs typeface="Arial" panose="020B0604020202020204" pitchFamily="34" charset="0"/>
              </a:rPr>
              <a:t>Документ об образовании (оригинал + копия);</a:t>
            </a:r>
          </a:p>
          <a:p>
            <a:pPr marL="342900" indent="-342900">
              <a:buAutoNum type="arabicPeriod"/>
            </a:pPr>
            <a:r>
              <a:rPr lang="ru-RU" sz="1400" dirty="0">
                <a:latin typeface="Arial" panose="020B0604020202020204" pitchFamily="34" charset="0"/>
                <a:cs typeface="Arial" panose="020B0604020202020204" pitchFamily="34" charset="0"/>
              </a:rPr>
              <a:t>Документ, удостоверяющий личность (оригинал + копия);</a:t>
            </a:r>
          </a:p>
          <a:p>
            <a:pPr marL="342900" indent="-342900">
              <a:buAutoNum type="arabicPeriod"/>
            </a:pPr>
            <a:r>
              <a:rPr lang="ru-RU" sz="1400" dirty="0">
                <a:latin typeface="Arial" panose="020B0604020202020204" pitchFamily="34" charset="0"/>
                <a:cs typeface="Arial" panose="020B0604020202020204" pitchFamily="34" charset="0"/>
              </a:rPr>
              <a:t>Перевод на русский язык документа иностранного государства об образовании, заверенный в установленном порядке (нотариальная копия);</a:t>
            </a:r>
          </a:p>
          <a:p>
            <a:pPr marL="342900" indent="-342900">
              <a:buAutoNum type="arabicPeriod"/>
            </a:pPr>
            <a:r>
              <a:rPr lang="ru-RU" sz="1400" dirty="0">
                <a:latin typeface="Arial" panose="020B0604020202020204" pitchFamily="34" charset="0"/>
                <a:cs typeface="Arial" panose="020B0604020202020204" pitchFamily="34" charset="0"/>
              </a:rPr>
              <a:t>4 фотографии (размер 3х4 см);</a:t>
            </a:r>
          </a:p>
          <a:p>
            <a:pPr marL="342900" indent="-342900">
              <a:buAutoNum type="arabicPeriod"/>
            </a:pPr>
            <a:r>
              <a:rPr lang="ru-RU" sz="1400" dirty="0">
                <a:latin typeface="Arial" panose="020B0604020202020204" pitchFamily="34" charset="0"/>
                <a:cs typeface="Arial" panose="020B0604020202020204" pitchFamily="34" charset="0"/>
              </a:rPr>
              <a:t>Медицинская справка (оригинал).</a:t>
            </a:r>
          </a:p>
        </p:txBody>
      </p:sp>
      <p:sp>
        <p:nvSpPr>
          <p:cNvPr id="10" name="Прямоугольник 9"/>
          <p:cNvSpPr/>
          <p:nvPr/>
        </p:nvSpPr>
        <p:spPr>
          <a:xfrm>
            <a:off x="395536" y="4005064"/>
            <a:ext cx="5328592" cy="2585323"/>
          </a:xfrm>
          <a:prstGeom prst="rect">
            <a:avLst/>
          </a:prstGeom>
        </p:spPr>
        <p:txBody>
          <a:bodyPr wrap="square">
            <a:spAutoFit/>
          </a:bodyPr>
          <a:lstStyle/>
          <a:p>
            <a:r>
              <a:rPr lang="ru-RU" b="1" dirty="0" smtClean="0">
                <a:solidFill>
                  <a:srgbClr val="FF0000"/>
                </a:solidFill>
                <a:latin typeface="Arial" panose="020B0604020202020204" pitchFamily="34" charset="0"/>
                <a:cs typeface="Arial" panose="020B0604020202020204" pitchFamily="34" charset="0"/>
              </a:rPr>
              <a:t>Начало работы приемной комиссии – </a:t>
            </a:r>
          </a:p>
          <a:p>
            <a:r>
              <a:rPr lang="ru-RU" b="1" dirty="0" smtClean="0">
                <a:solidFill>
                  <a:srgbClr val="FF0000"/>
                </a:solidFill>
                <a:latin typeface="Arial" panose="020B0604020202020204" pitchFamily="34" charset="0"/>
                <a:cs typeface="Arial" panose="020B0604020202020204" pitchFamily="34" charset="0"/>
              </a:rPr>
              <a:t>20 июня 2023 года</a:t>
            </a:r>
          </a:p>
          <a:p>
            <a:endParaRPr lang="ru-RU" b="1" dirty="0" smtClean="0">
              <a:latin typeface="Arial" panose="020B0604020202020204" pitchFamily="34" charset="0"/>
              <a:cs typeface="Arial" panose="020B0604020202020204" pitchFamily="34" charset="0"/>
            </a:endParaRPr>
          </a:p>
          <a:p>
            <a:r>
              <a:rPr lang="ru-RU" b="1" i="1" dirty="0" smtClean="0">
                <a:latin typeface="Arial" panose="020B0604020202020204" pitchFamily="34" charset="0"/>
                <a:cs typeface="Arial" panose="020B0604020202020204" pitchFamily="34" charset="0"/>
              </a:rPr>
              <a:t>В мае в официальной группе филиала ВК</a:t>
            </a:r>
          </a:p>
          <a:p>
            <a:r>
              <a:rPr lang="ru-RU" b="1" i="1" dirty="0" smtClean="0">
                <a:latin typeface="Arial" panose="020B0604020202020204" pitchFamily="34" charset="0"/>
                <a:cs typeface="Arial" panose="020B0604020202020204" pitchFamily="34" charset="0"/>
              </a:rPr>
              <a:t>начнет работу чат «АБИТУРИЕНТ-2023», где можно будет задать все вопросы.</a:t>
            </a:r>
          </a:p>
          <a:p>
            <a:endParaRPr lang="ru-RU" b="1" dirty="0" smtClean="0">
              <a:latin typeface="Arial" panose="020B0604020202020204" pitchFamily="34" charset="0"/>
              <a:cs typeface="Arial" panose="020B0604020202020204" pitchFamily="34" charset="0"/>
            </a:endParaRPr>
          </a:p>
          <a:p>
            <a:endParaRPr lang="ru-RU" b="1" dirty="0" smtClean="0">
              <a:latin typeface="Arial" panose="020B0604020202020204" pitchFamily="34" charset="0"/>
              <a:cs typeface="Arial" panose="020B0604020202020204" pitchFamily="34" charset="0"/>
            </a:endParaRPr>
          </a:p>
          <a:p>
            <a:endParaRPr lang="ru-RU" dirty="0"/>
          </a:p>
        </p:txBody>
      </p:sp>
    </p:spTree>
    <p:extLst>
      <p:ext uri="{BB962C8B-B14F-4D97-AF65-F5344CB8AC3E}">
        <p14:creationId xmlns="" xmlns:p14="http://schemas.microsoft.com/office/powerpoint/2010/main" val="3147569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A39C4B5-A659-4E25-917E-DD6FE12213FA}"/>
              </a:ext>
            </a:extLst>
          </p:cNvPr>
          <p:cNvSpPr txBox="1">
            <a:spLocks/>
          </p:cNvSpPr>
          <p:nvPr/>
        </p:nvSpPr>
        <p:spPr>
          <a:xfrm>
            <a:off x="0" y="82756"/>
            <a:ext cx="9144000" cy="740749"/>
          </a:xfrm>
          <a:prstGeom prst="rect">
            <a:avLst/>
          </a:prstGeom>
          <a:gradFill>
            <a:gsLst>
              <a:gs pos="0">
                <a:srgbClr val="22B45D">
                  <a:alpha val="95000"/>
                </a:srgbClr>
              </a:gs>
              <a:gs pos="34000">
                <a:srgbClr val="22523A"/>
              </a:gs>
              <a:gs pos="0">
                <a:srgbClr val="22B45D"/>
              </a:gs>
              <a:gs pos="81000">
                <a:srgbClr val="185C2B"/>
              </a:gs>
              <a:gs pos="99000">
                <a:srgbClr val="22B45D"/>
              </a:gs>
            </a:gsLst>
            <a:lin ang="1800000" scaled="0"/>
          </a:gradFill>
        </p:spPr>
        <p:txBody>
          <a:bodyPr wrap="square" rtlCol="0" anchor="ctr" anchorCtr="0">
            <a:noAutofit/>
          </a:bodyPr>
          <a:lstStyle/>
          <a:p>
            <a:pPr algn="ctr" fontAlgn="base">
              <a:spcBef>
                <a:spcPct val="0"/>
              </a:spcBef>
              <a:spcAft>
                <a:spcPct val="0"/>
              </a:spcAft>
            </a:pPr>
            <a:r>
              <a:rPr lang="ru-RU" sz="2800" b="1" dirty="0">
                <a:solidFill>
                  <a:prstClr val="white"/>
                </a:solidFill>
                <a:latin typeface="Arial Black" panose="020B0A04020102020204" pitchFamily="34" charset="0"/>
                <a:cs typeface="Arial" panose="020B0604020202020204" pitchFamily="34" charset="0"/>
              </a:rPr>
              <a:t>ПОРЯДОК ПРИЕМА ДОКУМЕНТОВ В 2023 г.</a:t>
            </a:r>
          </a:p>
        </p:txBody>
      </p:sp>
      <p:sp>
        <p:nvSpPr>
          <p:cNvPr id="2" name="TextBox 1">
            <a:extLst>
              <a:ext uri="{FF2B5EF4-FFF2-40B4-BE49-F238E27FC236}">
                <a16:creationId xmlns:a16="http://schemas.microsoft.com/office/drawing/2014/main" xmlns="" id="{5DE79118-1DA3-4FCA-BF48-29BD2F6F73C5}"/>
              </a:ext>
            </a:extLst>
          </p:cNvPr>
          <p:cNvSpPr txBox="1"/>
          <p:nvPr/>
        </p:nvSpPr>
        <p:spPr>
          <a:xfrm>
            <a:off x="539552" y="1629955"/>
            <a:ext cx="7200800" cy="3170099"/>
          </a:xfrm>
          <a:prstGeom prst="rect">
            <a:avLst/>
          </a:prstGeom>
          <a:noFill/>
        </p:spPr>
        <p:txBody>
          <a:bodyPr wrap="square" rtlCol="0">
            <a:spAutoFit/>
          </a:bodyPr>
          <a:lstStyle/>
          <a:p>
            <a:r>
              <a:rPr lang="ru-RU" sz="10000" b="1" dirty="0">
                <a:latin typeface="Times New Roman" panose="02020603050405020304" pitchFamily="18" charset="0"/>
                <a:cs typeface="Times New Roman" panose="02020603050405020304" pitchFamily="18" charset="0"/>
              </a:rPr>
              <a:t>ЕГЭ</a:t>
            </a:r>
          </a:p>
          <a:p>
            <a:r>
              <a:rPr lang="ru-RU" sz="10000" b="1" dirty="0">
                <a:latin typeface="Times New Roman" panose="02020603050405020304" pitchFamily="18" charset="0"/>
                <a:cs typeface="Times New Roman" panose="02020603050405020304" pitchFamily="18" charset="0"/>
              </a:rPr>
              <a:t>ОГЭ</a:t>
            </a:r>
          </a:p>
        </p:txBody>
      </p:sp>
      <p:sp>
        <p:nvSpPr>
          <p:cNvPr id="10" name="TextBox 9">
            <a:extLst>
              <a:ext uri="{FF2B5EF4-FFF2-40B4-BE49-F238E27FC236}">
                <a16:creationId xmlns:a16="http://schemas.microsoft.com/office/drawing/2014/main" xmlns="" id="{A9FF1BE8-C932-4259-84A0-4E16DC3FFE2A}"/>
              </a:ext>
            </a:extLst>
          </p:cNvPr>
          <p:cNvSpPr txBox="1"/>
          <p:nvPr/>
        </p:nvSpPr>
        <p:spPr>
          <a:xfrm>
            <a:off x="323528" y="453130"/>
            <a:ext cx="1944216" cy="5478423"/>
          </a:xfrm>
          <a:prstGeom prst="rect">
            <a:avLst/>
          </a:prstGeom>
          <a:noFill/>
        </p:spPr>
        <p:txBody>
          <a:bodyPr wrap="square" rtlCol="0">
            <a:spAutoFit/>
          </a:bodyPr>
          <a:lstStyle/>
          <a:p>
            <a:r>
              <a:rPr lang="ru-RU" sz="35000" dirty="0">
                <a:solidFill>
                  <a:srgbClr val="FF0000"/>
                </a:solidFill>
                <a:latin typeface="Arial" panose="020B0604020202020204" pitchFamily="34" charset="0"/>
                <a:cs typeface="Arial" panose="020B0604020202020204" pitchFamily="34" charset="0"/>
              </a:rPr>
              <a:t>Х</a:t>
            </a:r>
          </a:p>
        </p:txBody>
      </p:sp>
      <p:sp>
        <p:nvSpPr>
          <p:cNvPr id="11" name="TextBox 10">
            <a:extLst>
              <a:ext uri="{FF2B5EF4-FFF2-40B4-BE49-F238E27FC236}">
                <a16:creationId xmlns:a16="http://schemas.microsoft.com/office/drawing/2014/main" xmlns="" id="{9B060B1E-4DC1-4DCD-A9BD-6FF9D3007A29}"/>
              </a:ext>
            </a:extLst>
          </p:cNvPr>
          <p:cNvSpPr txBox="1"/>
          <p:nvPr/>
        </p:nvSpPr>
        <p:spPr>
          <a:xfrm>
            <a:off x="3779912" y="837582"/>
            <a:ext cx="5112568" cy="3785652"/>
          </a:xfrm>
          <a:prstGeom prst="rect">
            <a:avLst/>
          </a:prstGeom>
          <a:noFill/>
        </p:spPr>
        <p:txBody>
          <a:bodyPr wrap="square" rtlCol="0">
            <a:spAutoFit/>
          </a:bodyPr>
          <a:lstStyle/>
          <a:p>
            <a:pPr marL="285750" indent="-285750">
              <a:buFont typeface="Wingdings" panose="05000000000000000000" pitchFamily="2" charset="2"/>
              <a:buChar char="ü"/>
            </a:pPr>
            <a:r>
              <a:rPr lang="ru-RU" sz="2400" i="1" dirty="0">
                <a:latin typeface="Times New Roman" panose="02020603050405020304" pitchFamily="18" charset="0"/>
                <a:cs typeface="Times New Roman" panose="02020603050405020304" pitchFamily="18" charset="0"/>
              </a:rPr>
              <a:t>Поступление по среднему баллу аттестата (диплома СПО на базе 9 классов</a:t>
            </a:r>
            <a:r>
              <a:rPr lang="ru-RU" sz="2400" i="1" dirty="0" smtClean="0">
                <a:latin typeface="Times New Roman" panose="02020603050405020304" pitchFamily="18" charset="0"/>
                <a:cs typeface="Times New Roman" panose="02020603050405020304" pitchFamily="18" charset="0"/>
              </a:rPr>
              <a:t>)</a:t>
            </a:r>
          </a:p>
          <a:p>
            <a:pPr marL="285750" indent="-285750"/>
            <a:endParaRPr lang="ru-RU" sz="24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sz="2400" i="1" dirty="0">
                <a:latin typeface="Times New Roman" panose="02020603050405020304" pitchFamily="18" charset="0"/>
                <a:cs typeface="Times New Roman" panose="02020603050405020304" pitchFamily="18" charset="0"/>
              </a:rPr>
              <a:t>Ранжирование по баллу профилирующей </a:t>
            </a:r>
            <a:r>
              <a:rPr lang="ru-RU" sz="2400" i="1" dirty="0" smtClean="0">
                <a:latin typeface="Times New Roman" panose="02020603050405020304" pitchFamily="18" charset="0"/>
                <a:cs typeface="Times New Roman" panose="02020603050405020304" pitchFamily="18" charset="0"/>
              </a:rPr>
              <a:t>дисциплины</a:t>
            </a:r>
          </a:p>
          <a:p>
            <a:pPr marL="285750" indent="-285750"/>
            <a:endParaRPr lang="ru-RU" sz="24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sz="2400" i="1" dirty="0">
                <a:latin typeface="Times New Roman" panose="02020603050405020304" pitchFamily="18" charset="0"/>
                <a:cs typeface="Times New Roman" panose="02020603050405020304" pitchFamily="18" charset="0"/>
              </a:rPr>
              <a:t>Ранжирование по результатам вступительных испытаний (при наличии</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7440B53A-BE0F-49DD-9E99-2B046B09A8C5}"/>
              </a:ext>
            </a:extLst>
          </p:cNvPr>
          <p:cNvSpPr txBox="1"/>
          <p:nvPr/>
        </p:nvSpPr>
        <p:spPr>
          <a:xfrm>
            <a:off x="395536" y="5084899"/>
            <a:ext cx="8424936" cy="1477328"/>
          </a:xfrm>
          <a:prstGeom prst="rect">
            <a:avLst/>
          </a:prstGeom>
          <a:noFill/>
        </p:spPr>
        <p:txBody>
          <a:bodyPr wrap="square" rtlCol="0">
            <a:spAutoFit/>
          </a:bodyPr>
          <a:lstStyle/>
          <a:p>
            <a:pPr algn="just"/>
            <a:r>
              <a:rPr lang="ru-RU" sz="1800" b="0" dirty="0">
                <a:effectLst/>
                <a:latin typeface="Times New Roman" panose="02020603050405020304" pitchFamily="18" charset="0"/>
              </a:rPr>
              <a:t>Лица, признанные инвалидами I, II или III группы после получения среднего профессионального образования, вправе повторно получить профессиональное образование соответствующего уровня по другой специальности за счет бюджетных ассигнований областного бюджета (Федеральный закон от 14.07.2022 г. №300-ФЗ).</a:t>
            </a:r>
          </a:p>
        </p:txBody>
      </p:sp>
    </p:spTree>
    <p:extLst>
      <p:ext uri="{BB962C8B-B14F-4D97-AF65-F5344CB8AC3E}">
        <p14:creationId xmlns="" xmlns:p14="http://schemas.microsoft.com/office/powerpoint/2010/main" val="2407840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A39C4B5-A659-4E25-917E-DD6FE12213FA}"/>
              </a:ext>
            </a:extLst>
          </p:cNvPr>
          <p:cNvSpPr txBox="1">
            <a:spLocks/>
          </p:cNvSpPr>
          <p:nvPr/>
        </p:nvSpPr>
        <p:spPr>
          <a:xfrm>
            <a:off x="0" y="82756"/>
            <a:ext cx="9144000" cy="897972"/>
          </a:xfrm>
          <a:prstGeom prst="rect">
            <a:avLst/>
          </a:prstGeom>
          <a:gradFill>
            <a:gsLst>
              <a:gs pos="0">
                <a:srgbClr val="22B45D">
                  <a:alpha val="95000"/>
                </a:srgbClr>
              </a:gs>
              <a:gs pos="34000">
                <a:srgbClr val="22523A"/>
              </a:gs>
              <a:gs pos="0">
                <a:srgbClr val="22B45D"/>
              </a:gs>
              <a:gs pos="81000">
                <a:srgbClr val="185C2B"/>
              </a:gs>
              <a:gs pos="99000">
                <a:srgbClr val="22B45D"/>
              </a:gs>
            </a:gsLst>
            <a:lin ang="1800000" scaled="0"/>
          </a:gradFill>
        </p:spPr>
        <p:txBody>
          <a:bodyPr wrap="square" rtlCol="0" anchor="ctr" anchorCtr="0">
            <a:noAutofit/>
          </a:bodyPr>
          <a:lstStyle/>
          <a:p>
            <a:pPr algn="ctr"/>
            <a:r>
              <a:rPr lang="ru-RU" sz="2800" b="1" dirty="0">
                <a:solidFill>
                  <a:schemeClr val="bg1"/>
                </a:solidFill>
                <a:latin typeface="Arial" panose="020B0604020202020204" pitchFamily="34" charset="0"/>
                <a:cs typeface="Arial" panose="020B0604020202020204" pitchFamily="34" charset="0"/>
              </a:rPr>
              <a:t>ИНФОРМИРОВАНИЕ АБИТУРИЕНТОВ</a:t>
            </a:r>
          </a:p>
        </p:txBody>
      </p:sp>
      <p:sp>
        <p:nvSpPr>
          <p:cNvPr id="2" name="Прямоугольник 1"/>
          <p:cNvSpPr/>
          <p:nvPr/>
        </p:nvSpPr>
        <p:spPr>
          <a:xfrm>
            <a:off x="179512" y="1268760"/>
            <a:ext cx="8856984" cy="3693319"/>
          </a:xfrm>
          <a:prstGeom prst="rect">
            <a:avLst/>
          </a:prstGeom>
        </p:spPr>
        <p:txBody>
          <a:bodyPr wrap="square">
            <a:spAutoFit/>
          </a:bodyPr>
          <a:lstStyle/>
          <a:p>
            <a:pPr indent="450215" algn="just"/>
            <a:r>
              <a:rPr lang="ru-RU" sz="1800" b="1" dirty="0">
                <a:effectLst/>
                <a:latin typeface="Times New Roman" panose="02020603050405020304" pitchFamily="18" charset="0"/>
                <a:ea typeface="Times New Roman" panose="02020603050405020304" pitchFamily="18" charset="0"/>
              </a:rPr>
              <a:t>К 1 июня 2023 года:</a:t>
            </a:r>
            <a:endParaRPr lang="ru-RU" sz="1800" b="1" dirty="0">
              <a:effectLst/>
              <a:latin typeface="Arial" panose="020B0604020202020204" pitchFamily="34" charset="0"/>
              <a:ea typeface="Times New Roman" panose="02020603050405020304" pitchFamily="18" charset="0"/>
            </a:endParaRPr>
          </a:p>
          <a:p>
            <a:pPr indent="450215" algn="just"/>
            <a:r>
              <a:rPr lang="ru-RU" sz="1800" dirty="0">
                <a:effectLst/>
                <a:latin typeface="Times New Roman" panose="02020603050405020304" pitchFamily="18" charset="0"/>
                <a:ea typeface="Times New Roman" panose="02020603050405020304" pitchFamily="18" charset="0"/>
              </a:rPr>
              <a:t>- общее количество мест для приема по каждой специальности, в том числе по различным формам обучения;</a:t>
            </a:r>
            <a:endParaRPr lang="ru-RU" sz="1800" dirty="0">
              <a:effectLst/>
              <a:latin typeface="Arial" panose="020B0604020202020204" pitchFamily="34" charset="0"/>
              <a:ea typeface="Times New Roman" panose="02020603050405020304" pitchFamily="18" charset="0"/>
            </a:endParaRPr>
          </a:p>
          <a:p>
            <a:pPr indent="450215" algn="just"/>
            <a:r>
              <a:rPr lang="ru-RU" sz="1800" dirty="0">
                <a:effectLst/>
                <a:latin typeface="Times New Roman" panose="02020603050405020304" pitchFamily="18" charset="0"/>
                <a:ea typeface="Times New Roman" panose="02020603050405020304" pitchFamily="18" charset="0"/>
              </a:rPr>
              <a:t>- количество мест, финансируемых за счет бюджетных ассигнований бюджет субъекта Российской Федерации (Свердловской области) по каждой специальности (профессии), в том числе по различным формам обучения;</a:t>
            </a:r>
            <a:endParaRPr lang="ru-RU" sz="1800" dirty="0">
              <a:effectLst/>
              <a:latin typeface="Arial" panose="020B0604020202020204" pitchFamily="34" charset="0"/>
              <a:ea typeface="Times New Roman" panose="02020603050405020304" pitchFamily="18" charset="0"/>
            </a:endParaRPr>
          </a:p>
          <a:p>
            <a:pPr indent="450215" algn="just"/>
            <a:r>
              <a:rPr lang="ru-RU" sz="1800" dirty="0">
                <a:effectLst/>
                <a:latin typeface="Times New Roman" panose="02020603050405020304" pitchFamily="18" charset="0"/>
                <a:ea typeface="Times New Roman" panose="02020603050405020304" pitchFamily="18" charset="0"/>
              </a:rPr>
              <a:t>- количество мест по каждой специальности по договорам об оказании платных образовательных услуг, в том числе по различным формам обучения;</a:t>
            </a:r>
            <a:endParaRPr lang="ru-RU" sz="1800" dirty="0">
              <a:effectLst/>
              <a:latin typeface="Arial" panose="020B0604020202020204" pitchFamily="34" charset="0"/>
              <a:ea typeface="Times New Roman" panose="02020603050405020304" pitchFamily="18" charset="0"/>
            </a:endParaRPr>
          </a:p>
          <a:p>
            <a:pPr indent="450215" algn="just"/>
            <a:r>
              <a:rPr lang="ru-RU" sz="1800" dirty="0">
                <a:effectLst/>
                <a:latin typeface="Times New Roman" panose="02020603050405020304" pitchFamily="18" charset="0"/>
                <a:ea typeface="Times New Roman" panose="02020603050405020304" pitchFamily="18" charset="0"/>
              </a:rPr>
              <a:t>- правила подачи и рассмотрения апелляций по результатам вступительных испытаний;</a:t>
            </a:r>
            <a:endParaRPr lang="ru-RU" sz="1800" dirty="0">
              <a:effectLst/>
              <a:latin typeface="Arial" panose="020B0604020202020204" pitchFamily="34" charset="0"/>
              <a:ea typeface="Times New Roman" panose="02020603050405020304" pitchFamily="18" charset="0"/>
            </a:endParaRPr>
          </a:p>
          <a:p>
            <a:pPr indent="450215" algn="just"/>
            <a:r>
              <a:rPr lang="ru-RU" sz="1800" dirty="0">
                <a:effectLst/>
                <a:latin typeface="Times New Roman" panose="02020603050405020304" pitchFamily="18" charset="0"/>
                <a:ea typeface="Times New Roman" panose="02020603050405020304" pitchFamily="18" charset="0"/>
              </a:rPr>
              <a:t>- информацию о наличии общежития и количестве мест в общежитиях, выделяемых для иногородних поступающих;</a:t>
            </a:r>
            <a:endParaRPr lang="ru-RU" sz="1800" dirty="0">
              <a:effectLst/>
              <a:latin typeface="Arial" panose="020B0604020202020204" pitchFamily="34" charset="0"/>
              <a:ea typeface="Times New Roman" panose="02020603050405020304" pitchFamily="18" charset="0"/>
            </a:endParaRPr>
          </a:p>
          <a:p>
            <a:pPr indent="450215" algn="just"/>
            <a:r>
              <a:rPr lang="ru-RU" sz="1800" dirty="0">
                <a:effectLst/>
                <a:latin typeface="Times New Roman" panose="02020603050405020304" pitchFamily="18" charset="0"/>
                <a:ea typeface="Times New Roman" panose="02020603050405020304" pitchFamily="18" charset="0"/>
              </a:rPr>
              <a:t>- образец договора об оказании платных образовательных услуг.</a:t>
            </a:r>
            <a:endParaRPr lang="ru-RU" sz="1800" dirty="0">
              <a:effectLst/>
              <a:latin typeface="Arial" panose="020B0604020202020204" pitchFamily="34" charset="0"/>
              <a:ea typeface="Times New Roman" panose="02020603050405020304" pitchFamily="18" charset="0"/>
            </a:endParaRPr>
          </a:p>
        </p:txBody>
      </p:sp>
    </p:spTree>
    <p:extLst>
      <p:ext uri="{BB962C8B-B14F-4D97-AF65-F5344CB8AC3E}">
        <p14:creationId xmlns="" xmlns:p14="http://schemas.microsoft.com/office/powerpoint/2010/main" val="138608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249238"/>
            <a:ext cx="8993187" cy="874712"/>
          </a:xfrm>
        </p:spPr>
        <p:txBody>
          <a:bodyPr>
            <a:normAutofit fontScale="90000"/>
          </a:bodyPr>
          <a:lstStyle/>
          <a:p>
            <a:pPr indent="449263" algn="l">
              <a:defRPr/>
            </a:pPr>
            <a:r>
              <a:rPr lang="ru-RU" sz="2200" b="1" dirty="0" smtClean="0">
                <a:solidFill>
                  <a:srgbClr val="FF0000"/>
                </a:solidFill>
              </a:rPr>
              <a:t>                     </a:t>
            </a:r>
            <a:br>
              <a:rPr lang="ru-RU" sz="2200" b="1" dirty="0" smtClean="0">
                <a:solidFill>
                  <a:srgbClr val="FF0000"/>
                </a:solidFill>
              </a:rPr>
            </a:br>
            <a:r>
              <a:rPr lang="ru-RU" sz="2200" b="1" dirty="0" smtClean="0">
                <a:solidFill>
                  <a:srgbClr val="FF0000"/>
                </a:solidFill>
              </a:rPr>
              <a:t/>
            </a:r>
            <a:br>
              <a:rPr lang="ru-RU" sz="2200" b="1" dirty="0" smtClean="0">
                <a:solidFill>
                  <a:srgbClr val="FF0000"/>
                </a:solidFill>
              </a:rPr>
            </a:br>
            <a:r>
              <a:rPr lang="ru-RU" sz="2200" b="1" dirty="0" smtClean="0">
                <a:solidFill>
                  <a:srgbClr val="FF0000"/>
                </a:solidFill>
              </a:rPr>
              <a:t/>
            </a:r>
            <a:br>
              <a:rPr lang="ru-RU" sz="2200" b="1" dirty="0" smtClean="0">
                <a:solidFill>
                  <a:srgbClr val="FF0000"/>
                </a:solidFill>
              </a:rPr>
            </a:br>
            <a:r>
              <a:rPr lang="ru-RU" sz="2200" b="1" dirty="0" smtClean="0">
                <a:solidFill>
                  <a:srgbClr val="FF0000"/>
                </a:solidFill>
              </a:rPr>
              <a:t> </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endParaRPr lang="ru-RU" sz="2200" b="1" dirty="0" smtClean="0">
              <a:solidFill>
                <a:srgbClr val="FF0000"/>
              </a:solidFill>
            </a:endParaRPr>
          </a:p>
        </p:txBody>
      </p:sp>
      <p:pic>
        <p:nvPicPr>
          <p:cNvPr id="8195" name="Рисунок 9" descr="e13a8b7c-747a-4a80-a7df-f60aeae173a3.jpg"/>
          <p:cNvPicPr>
            <a:picLocks noChangeAspect="1"/>
          </p:cNvPicPr>
          <p:nvPr/>
        </p:nvPicPr>
        <p:blipFill>
          <a:blip r:embed="rId2" cstate="print"/>
          <a:srcRect t="18967" b="25862"/>
          <a:stretch>
            <a:fillRect/>
          </a:stretch>
        </p:blipFill>
        <p:spPr bwMode="auto">
          <a:xfrm>
            <a:off x="5410200" y="2590800"/>
            <a:ext cx="3314700" cy="2438400"/>
          </a:xfrm>
          <a:prstGeom prst="rect">
            <a:avLst/>
          </a:prstGeom>
          <a:noFill/>
          <a:ln w="28575">
            <a:solidFill>
              <a:srgbClr val="FFC000"/>
            </a:solidFill>
            <a:miter lim="800000"/>
            <a:headEnd/>
            <a:tailEnd/>
          </a:ln>
        </p:spPr>
      </p:pic>
      <p:pic>
        <p:nvPicPr>
          <p:cNvPr id="8196" name="Picture 10"/>
          <p:cNvPicPr>
            <a:picLocks noChangeAspect="1" noChangeArrowheads="1"/>
          </p:cNvPicPr>
          <p:nvPr/>
        </p:nvPicPr>
        <p:blipFill>
          <a:blip r:embed="rId3" cstate="print"/>
          <a:srcRect l="26666" t="17778" r="26250" b="6667"/>
          <a:stretch>
            <a:fillRect/>
          </a:stretch>
        </p:blipFill>
        <p:spPr bwMode="auto">
          <a:xfrm>
            <a:off x="3490913" y="0"/>
            <a:ext cx="5653087" cy="5103813"/>
          </a:xfrm>
          <a:prstGeom prst="rect">
            <a:avLst/>
          </a:prstGeom>
          <a:noFill/>
          <a:ln w="38100">
            <a:solidFill>
              <a:srgbClr val="FFFF00"/>
            </a:solidFill>
            <a:miter lim="800000"/>
            <a:headEnd/>
            <a:tailEnd/>
          </a:ln>
        </p:spPr>
      </p:pic>
      <p:pic>
        <p:nvPicPr>
          <p:cNvPr id="8197" name="Picture 11"/>
          <p:cNvPicPr>
            <a:picLocks noChangeAspect="1" noChangeArrowheads="1"/>
          </p:cNvPicPr>
          <p:nvPr/>
        </p:nvPicPr>
        <p:blipFill>
          <a:blip r:embed="rId4" cstate="print"/>
          <a:srcRect l="27499" t="19630" r="26666" b="5556"/>
          <a:stretch>
            <a:fillRect/>
          </a:stretch>
        </p:blipFill>
        <p:spPr bwMode="auto">
          <a:xfrm>
            <a:off x="0" y="2438400"/>
            <a:ext cx="5538788" cy="3581400"/>
          </a:xfrm>
          <a:prstGeom prst="rect">
            <a:avLst/>
          </a:prstGeom>
          <a:noFill/>
          <a:ln w="38100">
            <a:solidFill>
              <a:srgbClr val="FFFF00"/>
            </a:solidFill>
            <a:miter lim="800000"/>
            <a:headEnd/>
            <a:tailEnd/>
          </a:ln>
        </p:spPr>
      </p:pic>
      <p:pic>
        <p:nvPicPr>
          <p:cNvPr id="8198" name="Picture 12"/>
          <p:cNvPicPr>
            <a:picLocks noChangeAspect="1" noChangeArrowheads="1"/>
          </p:cNvPicPr>
          <p:nvPr/>
        </p:nvPicPr>
        <p:blipFill>
          <a:blip r:embed="rId5" cstate="print"/>
          <a:srcRect l="27499" t="55185" r="26666" b="13704"/>
          <a:stretch>
            <a:fillRect/>
          </a:stretch>
        </p:blipFill>
        <p:spPr bwMode="auto">
          <a:xfrm>
            <a:off x="1371600" y="3048000"/>
            <a:ext cx="6858000" cy="3429000"/>
          </a:xfrm>
          <a:prstGeom prst="rect">
            <a:avLst/>
          </a:prstGeom>
          <a:noFill/>
          <a:ln w="38100">
            <a:solidFill>
              <a:srgbClr val="FFFF00"/>
            </a:solidFill>
            <a:miter lim="800000"/>
            <a:headEnd/>
            <a:tailEnd/>
          </a:ln>
        </p:spPr>
      </p:pic>
      <p:pic>
        <p:nvPicPr>
          <p:cNvPr id="9" name="Содержимое 8" descr="e13a8b7c-747a-4a80-a7df-f60aeae173a3.jpg"/>
          <p:cNvPicPr>
            <a:picLocks noGrp="1" noChangeAspect="1"/>
          </p:cNvPicPr>
          <p:nvPr>
            <p:ph idx="1"/>
          </p:nvPr>
        </p:nvPicPr>
        <p:blipFill>
          <a:blip r:embed="rId2" cstate="print"/>
          <a:stretch>
            <a:fillRect/>
          </a:stretch>
        </p:blipFill>
        <p:spPr>
          <a:xfrm>
            <a:off x="2699792" y="3573016"/>
            <a:ext cx="2157518" cy="2876691"/>
          </a:xfrm>
          <a:ln w="28575">
            <a:solidFill>
              <a:srgbClr val="FFFF00"/>
            </a:solidFill>
          </a:ln>
        </p:spPr>
      </p:pic>
      <p:pic>
        <p:nvPicPr>
          <p:cNvPr id="8201" name="Picture 9" descr="https://sun9-86.userapi.com/impg/fZFjA8_1FpbZqdywdThTOkuRuZH59sl2nOW61w/bRqVCqzdsUw.jpg?size=1600x1200&amp;quality=95&amp;sign=6e71a2e376832b2c073addacf88f1b6b&amp;type=album"/>
          <p:cNvPicPr>
            <a:picLocks noChangeAspect="1" noChangeArrowheads="1"/>
          </p:cNvPicPr>
          <p:nvPr/>
        </p:nvPicPr>
        <p:blipFill>
          <a:blip r:embed="rId6" cstate="print"/>
          <a:srcRect l="3000" t="10000" r="6000"/>
          <a:stretch>
            <a:fillRect/>
          </a:stretch>
        </p:blipFill>
        <p:spPr bwMode="auto">
          <a:xfrm>
            <a:off x="0" y="0"/>
            <a:ext cx="3184596" cy="2362200"/>
          </a:xfrm>
          <a:prstGeom prst="rect">
            <a:avLst/>
          </a:prstGeom>
          <a:noFill/>
          <a:ln w="28575">
            <a:solidFill>
              <a:srgbClr val="FFFF00"/>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ru-RU" b="1" dirty="0" smtClean="0">
                <a:solidFill>
                  <a:srgbClr val="FF0000"/>
                </a:solidFill>
              </a:rPr>
              <a:t>Контакты </a:t>
            </a:r>
          </a:p>
        </p:txBody>
      </p:sp>
      <p:pic>
        <p:nvPicPr>
          <p:cNvPr id="18435" name="Picture 2"/>
          <p:cNvPicPr>
            <a:picLocks noGrp="1" noChangeAspect="1" noChangeArrowheads="1"/>
          </p:cNvPicPr>
          <p:nvPr>
            <p:ph idx="1"/>
          </p:nvPr>
        </p:nvPicPr>
        <p:blipFill>
          <a:blip r:embed="rId2" cstate="print"/>
          <a:srcRect l="40256" t="16837" r="22536" b="30972"/>
          <a:stretch>
            <a:fillRect/>
          </a:stretch>
        </p:blipFill>
        <p:spPr>
          <a:xfrm>
            <a:off x="304800" y="1295400"/>
            <a:ext cx="4191000" cy="3306763"/>
          </a:xfrm>
          <a:noFill/>
          <a:ln w="38100">
            <a:solidFill>
              <a:srgbClr val="FFFF00"/>
            </a:solidFill>
          </a:ln>
        </p:spPr>
      </p:pic>
      <p:sp>
        <p:nvSpPr>
          <p:cNvPr id="5" name="Прямоугольник 4"/>
          <p:cNvSpPr/>
          <p:nvPr/>
        </p:nvSpPr>
        <p:spPr>
          <a:xfrm>
            <a:off x="3491880" y="1143000"/>
            <a:ext cx="5652120" cy="3970318"/>
          </a:xfrm>
          <a:prstGeom prst="rect">
            <a:avLst/>
          </a:prstGeom>
        </p:spPr>
        <p:txBody>
          <a:bodyPr wrap="square">
            <a:spAutoFit/>
          </a:bodyPr>
          <a:lstStyle/>
          <a:p>
            <a:pPr algn="ctr" eaLnBrk="0" hangingPunct="0">
              <a:defRPr/>
            </a:pPr>
            <a:r>
              <a:rPr lang="ru-RU" sz="1400" kern="0" dirty="0">
                <a:solidFill>
                  <a:srgbClr val="000000"/>
                </a:solidFill>
                <a:latin typeface="Arial"/>
                <a:ea typeface="+mj-ea"/>
                <a:cs typeface="+mj-cs"/>
              </a:rPr>
              <a:t>адрес: г .Каменск-Уральский,</a:t>
            </a:r>
          </a:p>
          <a:p>
            <a:pPr algn="ctr" eaLnBrk="0" hangingPunct="0">
              <a:defRPr/>
            </a:pPr>
            <a:r>
              <a:rPr lang="ru-RU" sz="1400" kern="0" dirty="0">
                <a:solidFill>
                  <a:srgbClr val="000000"/>
                </a:solidFill>
                <a:latin typeface="Arial"/>
                <a:ea typeface="+mj-ea"/>
                <a:cs typeface="+mj-cs"/>
              </a:rPr>
              <a:t>ул.Попова, </a:t>
            </a:r>
            <a:r>
              <a:rPr lang="ru-RU" sz="1400" kern="0" dirty="0" smtClean="0">
                <a:solidFill>
                  <a:srgbClr val="000000"/>
                </a:solidFill>
                <a:latin typeface="Arial"/>
                <a:ea typeface="+mj-ea"/>
                <a:cs typeface="+mj-cs"/>
              </a:rPr>
              <a:t>10</a:t>
            </a:r>
          </a:p>
          <a:p>
            <a:pPr algn="ctr" eaLnBrk="0" hangingPunct="0">
              <a:defRPr/>
            </a:pPr>
            <a:endParaRPr lang="ru-RU" sz="1400" kern="0" dirty="0">
              <a:solidFill>
                <a:srgbClr val="000000"/>
              </a:solidFill>
              <a:latin typeface="Arial"/>
              <a:ea typeface="+mj-ea"/>
              <a:cs typeface="+mj-cs"/>
            </a:endParaRPr>
          </a:p>
          <a:p>
            <a:pPr algn="ctr" eaLnBrk="0" hangingPunct="0">
              <a:defRPr/>
            </a:pPr>
            <a:r>
              <a:rPr lang="ru-RU" sz="1400" kern="0" dirty="0" smtClean="0">
                <a:solidFill>
                  <a:srgbClr val="000000"/>
                </a:solidFill>
                <a:latin typeface="Arial"/>
                <a:ea typeface="+mj-ea"/>
                <a:cs typeface="+mj-cs"/>
              </a:rPr>
              <a:t>Руководитель филиала </a:t>
            </a:r>
          </a:p>
          <a:p>
            <a:pPr algn="ctr" eaLnBrk="0" hangingPunct="0">
              <a:defRPr/>
            </a:pPr>
            <a:r>
              <a:rPr lang="ru-RU" sz="1400" kern="0" dirty="0" smtClean="0">
                <a:solidFill>
                  <a:srgbClr val="000000"/>
                </a:solidFill>
                <a:latin typeface="Arial"/>
                <a:ea typeface="+mj-ea"/>
                <a:cs typeface="+mj-cs"/>
              </a:rPr>
              <a:t>Мария Викторовна Иосава</a:t>
            </a:r>
          </a:p>
          <a:p>
            <a:pPr algn="ctr" eaLnBrk="0" hangingPunct="0">
              <a:defRPr/>
            </a:pPr>
            <a:r>
              <a:rPr lang="ru-RU" sz="1400" kern="0" dirty="0" smtClean="0">
                <a:solidFill>
                  <a:srgbClr val="000000"/>
                </a:solidFill>
                <a:latin typeface="Arial"/>
                <a:ea typeface="+mj-ea"/>
                <a:cs typeface="+mj-cs"/>
              </a:rPr>
              <a:t>89126239329</a:t>
            </a:r>
          </a:p>
          <a:p>
            <a:pPr algn="ctr" eaLnBrk="0" hangingPunct="0">
              <a:defRPr/>
            </a:pPr>
            <a:r>
              <a:rPr lang="ru-RU" sz="1400" dirty="0" smtClean="0"/>
              <a:t> 8(3439)39-94-35</a:t>
            </a:r>
            <a:endParaRPr lang="ru-RU" sz="1400" kern="0" dirty="0" smtClean="0">
              <a:solidFill>
                <a:srgbClr val="000000"/>
              </a:solidFill>
              <a:latin typeface="Arial"/>
              <a:ea typeface="+mj-ea"/>
              <a:cs typeface="+mj-cs"/>
            </a:endParaRPr>
          </a:p>
          <a:p>
            <a:pPr algn="ctr" eaLnBrk="0" hangingPunct="0">
              <a:defRPr/>
            </a:pPr>
            <a:r>
              <a:rPr lang="ru-RU" sz="1600" dirty="0" smtClean="0"/>
              <a:t> </a:t>
            </a:r>
            <a:r>
              <a:rPr lang="en-US" sz="1600" dirty="0" smtClean="0">
                <a:hlinkClick r:id="rId3"/>
              </a:rPr>
              <a:t>kamensk@somkural.ru</a:t>
            </a:r>
            <a:endParaRPr lang="ru-RU" sz="1600" dirty="0" smtClean="0"/>
          </a:p>
          <a:p>
            <a:pPr algn="ctr" eaLnBrk="0" hangingPunct="0">
              <a:defRPr/>
            </a:pPr>
            <a:endParaRPr lang="ru-RU" sz="1600" kern="0" dirty="0">
              <a:solidFill>
                <a:srgbClr val="000000"/>
              </a:solidFill>
              <a:latin typeface="Arial"/>
              <a:ea typeface="+mj-ea"/>
              <a:cs typeface="+mj-cs"/>
            </a:endParaRPr>
          </a:p>
          <a:p>
            <a:pPr algn="ctr" eaLnBrk="0" hangingPunct="0">
              <a:defRPr/>
            </a:pPr>
            <a:r>
              <a:rPr lang="ru-RU" sz="1400" b="1" kern="0" dirty="0" smtClean="0">
                <a:solidFill>
                  <a:srgbClr val="000000"/>
                </a:solidFill>
                <a:latin typeface="Arial"/>
                <a:ea typeface="+mj-ea"/>
                <a:cs typeface="+mj-cs"/>
              </a:rPr>
              <a:t>Подготовительные </a:t>
            </a:r>
            <a:r>
              <a:rPr lang="ru-RU" sz="1400" b="1" kern="0" dirty="0">
                <a:solidFill>
                  <a:srgbClr val="000000"/>
                </a:solidFill>
                <a:latin typeface="Arial"/>
                <a:ea typeface="+mj-ea"/>
                <a:cs typeface="+mj-cs"/>
              </a:rPr>
              <a:t>курсы </a:t>
            </a:r>
            <a:endParaRPr lang="ru-RU" sz="1400" b="1" kern="0" dirty="0" smtClean="0">
              <a:solidFill>
                <a:srgbClr val="000000"/>
              </a:solidFill>
              <a:latin typeface="Arial"/>
              <a:ea typeface="+mj-ea"/>
              <a:cs typeface="+mj-cs"/>
            </a:endParaRPr>
          </a:p>
          <a:p>
            <a:pPr algn="ctr" eaLnBrk="0" hangingPunct="0">
              <a:defRPr/>
            </a:pPr>
            <a:r>
              <a:rPr lang="ru-RU" sz="1400" b="1" kern="0" dirty="0" smtClean="0">
                <a:solidFill>
                  <a:srgbClr val="000000"/>
                </a:solidFill>
                <a:latin typeface="Arial"/>
                <a:ea typeface="+mj-ea"/>
                <a:cs typeface="+mj-cs"/>
              </a:rPr>
              <a:t>Дни открытых дверей</a:t>
            </a:r>
            <a:endParaRPr lang="ru-RU" sz="1400" b="1" kern="0" dirty="0">
              <a:solidFill>
                <a:srgbClr val="000000"/>
              </a:solidFill>
              <a:latin typeface="Arial"/>
              <a:ea typeface="+mj-ea"/>
              <a:cs typeface="+mj-cs"/>
            </a:endParaRPr>
          </a:p>
          <a:p>
            <a:pPr algn="ctr" eaLnBrk="0" hangingPunct="0">
              <a:defRPr/>
            </a:pPr>
            <a:r>
              <a:rPr lang="ru-RU" sz="1400" kern="0" dirty="0">
                <a:solidFill>
                  <a:srgbClr val="000000"/>
                </a:solidFill>
                <a:latin typeface="Arial"/>
                <a:ea typeface="+mj-ea"/>
                <a:cs typeface="+mj-cs"/>
              </a:rPr>
              <a:t>Ольга Сергеевна  </a:t>
            </a:r>
            <a:r>
              <a:rPr lang="ru-RU" sz="1400" kern="0" dirty="0" err="1">
                <a:solidFill>
                  <a:srgbClr val="000000"/>
                </a:solidFill>
                <a:latin typeface="Arial"/>
                <a:ea typeface="+mj-ea"/>
                <a:cs typeface="+mj-cs"/>
              </a:rPr>
              <a:t>Ванифатьева</a:t>
            </a:r>
            <a:endParaRPr lang="ru-RU" sz="1400" kern="0" dirty="0">
              <a:solidFill>
                <a:srgbClr val="000000"/>
              </a:solidFill>
              <a:latin typeface="Arial"/>
              <a:ea typeface="+mj-ea"/>
              <a:cs typeface="+mj-cs"/>
            </a:endParaRPr>
          </a:p>
          <a:p>
            <a:pPr algn="ctr" eaLnBrk="0" hangingPunct="0">
              <a:defRPr/>
            </a:pPr>
            <a:r>
              <a:rPr lang="ru-RU" sz="1400" kern="0" dirty="0" smtClean="0">
                <a:solidFill>
                  <a:srgbClr val="000000"/>
                </a:solidFill>
                <a:latin typeface="Arial"/>
                <a:ea typeface="+mj-ea"/>
                <a:cs typeface="+mj-cs"/>
              </a:rPr>
              <a:t>89028713541</a:t>
            </a:r>
          </a:p>
          <a:p>
            <a:pPr algn="ctr" eaLnBrk="0" hangingPunct="0">
              <a:defRPr/>
            </a:pPr>
            <a:endParaRPr lang="ru-RU" sz="1600" kern="0" dirty="0">
              <a:solidFill>
                <a:srgbClr val="000000"/>
              </a:solidFill>
              <a:latin typeface="Arial"/>
              <a:ea typeface="+mj-ea"/>
              <a:cs typeface="+mj-cs"/>
            </a:endParaRPr>
          </a:p>
          <a:p>
            <a:pPr algn="ctr" eaLnBrk="0" hangingPunct="0">
              <a:defRPr/>
            </a:pPr>
            <a:endParaRPr lang="ru-RU" sz="1600" kern="0" dirty="0">
              <a:solidFill>
                <a:srgbClr val="000000"/>
              </a:solidFill>
              <a:latin typeface="Arial"/>
              <a:ea typeface="+mj-ea"/>
              <a:cs typeface="+mj-cs"/>
            </a:endParaRPr>
          </a:p>
          <a:p>
            <a:pPr algn="ctr" eaLnBrk="0" hangingPunct="0">
              <a:defRPr/>
            </a:pPr>
            <a:endParaRPr lang="ru-RU" sz="1600" kern="0" dirty="0">
              <a:solidFill>
                <a:srgbClr val="000000"/>
              </a:solidFill>
              <a:latin typeface="Arial"/>
              <a:ea typeface="+mj-ea"/>
              <a:cs typeface="+mj-cs"/>
            </a:endParaRPr>
          </a:p>
          <a:p>
            <a:pPr algn="ctr" eaLnBrk="0" hangingPunct="0">
              <a:defRPr/>
            </a:pPr>
            <a:endParaRPr lang="ru-RU" kern="0" dirty="0">
              <a:solidFill>
                <a:srgbClr val="000000"/>
              </a:solidFill>
              <a:latin typeface="Arial"/>
              <a:ea typeface="+mj-ea"/>
              <a:cs typeface="+mj-cs"/>
            </a:endParaRPr>
          </a:p>
        </p:txBody>
      </p:sp>
      <p:sp>
        <p:nvSpPr>
          <p:cNvPr id="18437" name="Прямоугольник 5"/>
          <p:cNvSpPr>
            <a:spLocks noChangeArrowheads="1"/>
          </p:cNvSpPr>
          <p:nvPr/>
        </p:nvSpPr>
        <p:spPr bwMode="auto">
          <a:xfrm>
            <a:off x="4644008" y="4869160"/>
            <a:ext cx="3585592" cy="923330"/>
          </a:xfrm>
          <a:prstGeom prst="rect">
            <a:avLst/>
          </a:prstGeom>
          <a:noFill/>
          <a:ln w="9525">
            <a:noFill/>
            <a:miter lim="800000"/>
            <a:headEnd/>
            <a:tailEnd/>
          </a:ln>
        </p:spPr>
        <p:txBody>
          <a:bodyPr wrap="square">
            <a:spAutoFit/>
          </a:bodyPr>
          <a:lstStyle/>
          <a:p>
            <a:pPr algn="ctr"/>
            <a:r>
              <a:rPr lang="ru-RU" dirty="0"/>
              <a:t> </a:t>
            </a:r>
            <a:endParaRPr lang="ru-RU" sz="1400" dirty="0"/>
          </a:p>
          <a:p>
            <a:endParaRPr lang="en-US" dirty="0"/>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2265</TotalTime>
  <Words>886</Words>
  <Application>Microsoft Office PowerPoint</Application>
  <PresentationFormat>Экран (4:3)</PresentationFormat>
  <Paragraphs>130</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Слайд 1</vt:lpstr>
      <vt:lpstr>Слайд 2</vt:lpstr>
      <vt:lpstr>Слайд 3</vt:lpstr>
      <vt:lpstr>Слайд 4</vt:lpstr>
      <vt:lpstr>Слайд 5</vt:lpstr>
      <vt:lpstr>Слайд 6</vt:lpstr>
      <vt:lpstr>                          </vt:lpstr>
      <vt:lpstr>Контакты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Учительская</cp:lastModifiedBy>
  <cp:revision>144</cp:revision>
  <cp:lastPrinted>2022-10-29T15:02:20Z</cp:lastPrinted>
  <dcterms:created xsi:type="dcterms:W3CDTF">2021-08-31T03:53:10Z</dcterms:created>
  <dcterms:modified xsi:type="dcterms:W3CDTF">2023-03-23T03:57:40Z</dcterms:modified>
</cp:coreProperties>
</file>